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3"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8288000" cy="10287000"/>
  <p:notesSz cx="6858000" cy="9144000"/>
  <p:embeddedFontLst>
    <p:embeddedFont>
      <p:font typeface="Anonymous Pro" panose="020B0604020202020204" charset="0"/>
      <p:regular r:id="rId40"/>
    </p:embeddedFont>
    <p:embeddedFont>
      <p:font typeface="Anonymous Pro Bold" panose="020B0604020202020204" charset="0"/>
      <p:regular r:id="rId41"/>
    </p:embeddedFont>
    <p:embeddedFont>
      <p:font typeface="Anonymous Pro Bold Italics" panose="020B0604020202020204" charset="0"/>
      <p:regular r:id="rId42"/>
    </p:embeddedFont>
    <p:embeddedFont>
      <p:font typeface="Calibri" panose="020F050202020403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hyperlink" Target="https://www.crunchyroll.com/pt-pt" TargetMode="Externa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55.png"/><Relationship Id="rId18" Type="http://schemas.openxmlformats.org/officeDocument/2006/relationships/image" Target="../media/image72.sv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10.svg"/><Relationship Id="rId12" Type="http://schemas.openxmlformats.org/officeDocument/2006/relationships/image" Target="../media/image52.svg"/><Relationship Id="rId17" Type="http://schemas.openxmlformats.org/officeDocument/2006/relationships/image" Target="../media/image71.png"/><Relationship Id="rId2" Type="http://schemas.openxmlformats.org/officeDocument/2006/relationships/image" Target="../media/image61.png"/><Relationship Id="rId16" Type="http://schemas.openxmlformats.org/officeDocument/2006/relationships/image" Target="../media/image70.svg"/><Relationship Id="rId20"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51.png"/><Relationship Id="rId5" Type="http://schemas.openxmlformats.org/officeDocument/2006/relationships/image" Target="../media/image64.svg"/><Relationship Id="rId15" Type="http://schemas.openxmlformats.org/officeDocument/2006/relationships/image" Target="../media/image69.png"/><Relationship Id="rId10" Type="http://schemas.openxmlformats.org/officeDocument/2006/relationships/image" Target="../media/image89.png"/><Relationship Id="rId19" Type="http://schemas.openxmlformats.org/officeDocument/2006/relationships/image" Target="../media/image53.png"/><Relationship Id="rId4" Type="http://schemas.openxmlformats.org/officeDocument/2006/relationships/image" Target="../media/image63.png"/><Relationship Id="rId9" Type="http://schemas.openxmlformats.org/officeDocument/2006/relationships/image" Target="../media/image88.svg"/><Relationship Id="rId14" Type="http://schemas.openxmlformats.org/officeDocument/2006/relationships/image" Target="../media/image56.svg"/><Relationship Id="rId22" Type="http://schemas.openxmlformats.org/officeDocument/2006/relationships/image" Target="../media/image81.svg"/></Relationships>
</file>

<file path=ppt/slides/_rels/slide1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96.png"/></Relationships>
</file>

<file path=ppt/slides/_rels/slide1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98.svg"/></Relationships>
</file>

<file path=ppt/slides/_rels/slide1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102.png"/><Relationship Id="rId3" Type="http://schemas.openxmlformats.org/officeDocument/2006/relationships/image" Target="../media/image90.png"/><Relationship Id="rId7" Type="http://schemas.openxmlformats.org/officeDocument/2006/relationships/image" Target="../media/image78.png"/><Relationship Id="rId12" Type="http://schemas.openxmlformats.org/officeDocument/2006/relationships/image" Target="../media/image10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9.png"/><Relationship Id="rId11" Type="http://schemas.openxmlformats.org/officeDocument/2006/relationships/image" Target="../media/image100.png"/><Relationship Id="rId5" Type="http://schemas.openxmlformats.org/officeDocument/2006/relationships/image" Target="../media/image92.svg"/><Relationship Id="rId10" Type="http://schemas.openxmlformats.org/officeDocument/2006/relationships/image" Target="../media/image56.svg"/><Relationship Id="rId4" Type="http://schemas.openxmlformats.org/officeDocument/2006/relationships/image" Target="../media/image91.pn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0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image" Target="../media/image92.svg"/><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108.svg"/><Relationship Id="rId3" Type="http://schemas.openxmlformats.org/officeDocument/2006/relationships/image" Target="../media/image90.png"/><Relationship Id="rId7" Type="http://schemas.openxmlformats.org/officeDocument/2006/relationships/image" Target="../media/image106.png"/><Relationship Id="rId12" Type="http://schemas.openxmlformats.org/officeDocument/2006/relationships/image" Target="../media/image107.png"/><Relationship Id="rId2" Type="http://schemas.openxmlformats.org/officeDocument/2006/relationships/image" Target="../media/image3.png"/><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56.svg"/><Relationship Id="rId5" Type="http://schemas.openxmlformats.org/officeDocument/2006/relationships/image" Target="../media/image92.svg"/><Relationship Id="rId15" Type="http://schemas.openxmlformats.org/officeDocument/2006/relationships/image" Target="../media/image70.svg"/><Relationship Id="rId10" Type="http://schemas.openxmlformats.org/officeDocument/2006/relationships/image" Target="../media/image55.png"/><Relationship Id="rId4" Type="http://schemas.openxmlformats.org/officeDocument/2006/relationships/image" Target="../media/image91.png"/><Relationship Id="rId9" Type="http://schemas.openxmlformats.org/officeDocument/2006/relationships/image" Target="../media/image81.sv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90.png"/><Relationship Id="rId7" Type="http://schemas.openxmlformats.org/officeDocument/2006/relationships/image" Target="../media/image8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111.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92.svg"/><Relationship Id="rId4" Type="http://schemas.openxmlformats.org/officeDocument/2006/relationships/image" Target="../media/image91.png"/></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14.tm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3.tmp"/><Relationship Id="rId5" Type="http://schemas.openxmlformats.org/officeDocument/2006/relationships/image" Target="../media/image92.svg"/><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2.sv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gif"/><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2.svg"/></Relationships>
</file>

<file path=ppt/slides/_rels/slide2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0.png"/><Relationship Id="rId7" Type="http://schemas.openxmlformats.org/officeDocument/2006/relationships/image" Target="../media/image1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92.svg"/><Relationship Id="rId10" Type="http://schemas.openxmlformats.org/officeDocument/2006/relationships/image" Target="../media/image119.svg"/><Relationship Id="rId4" Type="http://schemas.openxmlformats.org/officeDocument/2006/relationships/image" Target="../media/image91.png"/><Relationship Id="rId9" Type="http://schemas.openxmlformats.org/officeDocument/2006/relationships/image" Target="../media/image118.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2.svg"/><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28.png"/><Relationship Id="rId3" Type="http://schemas.openxmlformats.org/officeDocument/2006/relationships/image" Target="../media/image121.png"/><Relationship Id="rId7" Type="http://schemas.openxmlformats.org/officeDocument/2006/relationships/image" Target="../media/image125.svg"/><Relationship Id="rId12"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19.svg"/><Relationship Id="rId5" Type="http://schemas.openxmlformats.org/officeDocument/2006/relationships/image" Target="../media/image123.svg"/><Relationship Id="rId10" Type="http://schemas.openxmlformats.org/officeDocument/2006/relationships/image" Target="../media/image118.png"/><Relationship Id="rId4" Type="http://schemas.openxmlformats.org/officeDocument/2006/relationships/image" Target="../media/image122.png"/><Relationship Id="rId9" Type="http://schemas.openxmlformats.org/officeDocument/2006/relationships/image" Target="../media/image127.png"/></Relationships>
</file>

<file path=ppt/slides/_rels/slide2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svg"/><Relationship Id="rId4" Type="http://schemas.openxmlformats.org/officeDocument/2006/relationships/image" Target="../media/image122.png"/></Relationships>
</file>

<file path=ppt/slides/_rels/slide25.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svg"/><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29.png"/><Relationship Id="rId7" Type="http://schemas.openxmlformats.org/officeDocument/2006/relationships/image" Target="../media/image13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svg"/><Relationship Id="rId4" Type="http://schemas.openxmlformats.org/officeDocument/2006/relationships/image" Target="../media/image130.png"/><Relationship Id="rId9" Type="http://schemas.openxmlformats.org/officeDocument/2006/relationships/image" Target="../media/image136.png"/></Relationships>
</file>

<file path=ppt/slides/_rels/slide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svg"/><Relationship Id="rId4" Type="http://schemas.openxmlformats.org/officeDocument/2006/relationships/image" Target="../media/image130.png"/></Relationships>
</file>

<file path=ppt/slides/_rels/slide2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hyperlink" Target="https://help.crunchyroll.com/hc/pt/articles/18812304848148-Que-m%C3%A9todos-de-pagamento-s%C3%A3o-aceitos-" TargetMode="External"/><Relationship Id="rId3" Type="http://schemas.openxmlformats.org/officeDocument/2006/relationships/image" Target="../media/image137.png"/><Relationship Id="rId7" Type="http://schemas.openxmlformats.org/officeDocument/2006/relationships/image" Target="../media/image141.svg"/><Relationship Id="rId12" Type="http://schemas.openxmlformats.org/officeDocument/2006/relationships/hyperlink" Target="https://www.nuuvem.com/br-pt/catalog/search/crunchyroll"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0.png"/><Relationship Id="rId11" Type="http://schemas.openxmlformats.org/officeDocument/2006/relationships/hyperlink" Target="https://www.smile.one/merchant/crunchyroll" TargetMode="External"/><Relationship Id="rId5" Type="http://schemas.openxmlformats.org/officeDocument/2006/relationships/image" Target="../media/image139.sv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svg"/></Relationships>
</file>

<file path=ppt/slides/_rels/slide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0.png"/><Relationship Id="rId7" Type="http://schemas.openxmlformats.org/officeDocument/2006/relationships/image" Target="../media/image14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4.png"/><Relationship Id="rId4" Type="http://schemas.openxmlformats.org/officeDocument/2006/relationships/image" Target="../media/image141.svg"/><Relationship Id="rId9" Type="http://schemas.openxmlformats.org/officeDocument/2006/relationships/image" Target="../media/image150.png"/></Relationships>
</file>

<file path=ppt/slides/_rels/slide3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55.png"/><Relationship Id="rId3" Type="http://schemas.openxmlformats.org/officeDocument/2006/relationships/image" Target="../media/image140.png"/><Relationship Id="rId7" Type="http://schemas.openxmlformats.org/officeDocument/2006/relationships/image" Target="../media/image151.png"/><Relationship Id="rId12" Type="http://schemas.openxmlformats.org/officeDocument/2006/relationships/image" Target="../media/image7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69.png"/><Relationship Id="rId5" Type="http://schemas.openxmlformats.org/officeDocument/2006/relationships/image" Target="../media/image4.png"/><Relationship Id="rId10" Type="http://schemas.openxmlformats.org/officeDocument/2006/relationships/image" Target="../media/image154.png"/><Relationship Id="rId4" Type="http://schemas.openxmlformats.org/officeDocument/2006/relationships/image" Target="../media/image141.svg"/><Relationship Id="rId9" Type="http://schemas.openxmlformats.org/officeDocument/2006/relationships/image" Target="../media/image153.png"/><Relationship Id="rId14" Type="http://schemas.openxmlformats.org/officeDocument/2006/relationships/image" Target="../media/image56.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59.png"/><Relationship Id="rId4" Type="http://schemas.openxmlformats.org/officeDocument/2006/relationships/image" Target="../media/image158.png"/></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69.svg"/><Relationship Id="rId3" Type="http://schemas.openxmlformats.org/officeDocument/2006/relationships/image" Target="../media/image161.png"/><Relationship Id="rId7" Type="http://schemas.openxmlformats.org/officeDocument/2006/relationships/image" Target="../media/image165.svg"/><Relationship Id="rId12" Type="http://schemas.openxmlformats.org/officeDocument/2006/relationships/image" Target="../media/image16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4.png"/><Relationship Id="rId11" Type="http://schemas.openxmlformats.org/officeDocument/2006/relationships/image" Target="../media/image167.svg"/><Relationship Id="rId5" Type="http://schemas.openxmlformats.org/officeDocument/2006/relationships/image" Target="../media/image163.svg"/><Relationship Id="rId10" Type="http://schemas.openxmlformats.org/officeDocument/2006/relationships/image" Target="../media/image166.png"/><Relationship Id="rId4" Type="http://schemas.openxmlformats.org/officeDocument/2006/relationships/image" Target="../media/image162.png"/><Relationship Id="rId9" Type="http://schemas.openxmlformats.org/officeDocument/2006/relationships/image" Target="../media/image48.svg"/><Relationship Id="rId14" Type="http://schemas.openxmlformats.org/officeDocument/2006/relationships/hyperlink" Target="https://geekdama.com.br/onepiece/one-piece-derruba-servidores-crunchyroll-episodio-1071-gear-5/)."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47.png"/><Relationship Id="rId7" Type="http://schemas.openxmlformats.org/officeDocument/2006/relationships/image" Target="../media/image17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8.svg"/><Relationship Id="rId9" Type="http://schemas.openxmlformats.org/officeDocument/2006/relationships/image" Target="../media/image172.png"/></Relationships>
</file>

<file path=ppt/slides/_rels/slide37.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47.png"/><Relationship Id="rId7" Type="http://schemas.openxmlformats.org/officeDocument/2006/relationships/image" Target="../media/image17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8.svg"/></Relationships>
</file>

<file path=ppt/slides/_rels/slide38.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47.png"/><Relationship Id="rId7" Type="http://schemas.openxmlformats.org/officeDocument/2006/relationships/image" Target="../media/image17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48.sv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hyperlink" Target="https://www.youtube.com/c/CrunchyrollHime" TargetMode="External"/><Relationship Id="rId4" Type="http://schemas.openxmlformats.org/officeDocument/2006/relationships/image" Target="../media/image38.png"/><Relationship Id="rId9" Type="http://schemas.openxmlformats.org/officeDocument/2006/relationships/hyperlink" Target="https://www.crunchyroll.com/pt-br/news/deep-dives/2020/6/6/feliz-aniversrio-hime-conhea-a-histria-da-mascote-da-crunchyro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6" Type="http://schemas.openxmlformats.org/officeDocument/2006/relationships/hyperlink" Target="https://www.br.vaio.com/notebook-vaio-fe15-intel-core-i5-10geracao-ssd-512gb-8gb-windows-11-home-tela-full-hd-156-cinza-escuro/p" TargetMode="Externa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1.png"/><Relationship Id="rId18" Type="http://schemas.openxmlformats.org/officeDocument/2006/relationships/image" Target="../media/image60.sv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image" Target="../media/image43.png"/><Relationship Id="rId16"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3.png"/><Relationship Id="rId5" Type="http://schemas.openxmlformats.org/officeDocument/2006/relationships/image" Target="../media/image46.svg"/><Relationship Id="rId15" Type="http://schemas.openxmlformats.org/officeDocument/2006/relationships/image" Target="../media/image55.png"/><Relationship Id="rId10" Type="http://schemas.openxmlformats.org/officeDocument/2006/relationships/hyperlink" Target="https://www.samsung.com/pt/smartphones/galaxy-a/galaxy-a22-violet-128gb-sm-a225flvgeub/" TargetMode="External"/><Relationship Id="rId4" Type="http://schemas.openxmlformats.org/officeDocument/2006/relationships/image" Target="../media/image45.png"/><Relationship Id="rId9" Type="http://schemas.openxmlformats.org/officeDocument/2006/relationships/image" Target="../media/image58.png"/><Relationship Id="rId14" Type="http://schemas.openxmlformats.org/officeDocument/2006/relationships/image" Target="../media/image52.sv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18" Type="http://schemas.openxmlformats.org/officeDocument/2006/relationships/image" Target="../media/image53.png"/><Relationship Id="rId26" Type="http://schemas.openxmlformats.org/officeDocument/2006/relationships/image" Target="../media/image77.svg"/><Relationship Id="rId3" Type="http://schemas.openxmlformats.org/officeDocument/2006/relationships/image" Target="../media/image62.png"/><Relationship Id="rId21" Type="http://schemas.openxmlformats.org/officeDocument/2006/relationships/image" Target="../media/image56.svg"/><Relationship Id="rId7" Type="http://schemas.openxmlformats.org/officeDocument/2006/relationships/image" Target="../media/image10.svg"/><Relationship Id="rId12" Type="http://schemas.openxmlformats.org/officeDocument/2006/relationships/image" Target="../media/image69.png"/><Relationship Id="rId17" Type="http://schemas.openxmlformats.org/officeDocument/2006/relationships/image" Target="../media/image72.svg"/><Relationship Id="rId25" Type="http://schemas.openxmlformats.org/officeDocument/2006/relationships/image" Target="../media/image76.png"/><Relationship Id="rId2" Type="http://schemas.openxmlformats.org/officeDocument/2006/relationships/image" Target="../media/image61.png"/><Relationship Id="rId16" Type="http://schemas.openxmlformats.org/officeDocument/2006/relationships/image" Target="../media/image71.png"/><Relationship Id="rId20" Type="http://schemas.openxmlformats.org/officeDocument/2006/relationships/image" Target="../media/image55.png"/><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8.png"/><Relationship Id="rId24" Type="http://schemas.openxmlformats.org/officeDocument/2006/relationships/image" Target="../media/image75.svg"/><Relationship Id="rId5" Type="http://schemas.openxmlformats.org/officeDocument/2006/relationships/image" Target="../media/image64.svg"/><Relationship Id="rId15" Type="http://schemas.openxmlformats.org/officeDocument/2006/relationships/image" Target="../media/image52.svg"/><Relationship Id="rId23" Type="http://schemas.openxmlformats.org/officeDocument/2006/relationships/image" Target="../media/image74.png"/><Relationship Id="rId28" Type="http://schemas.openxmlformats.org/officeDocument/2006/relationships/image" Target="../media/image79.svg"/><Relationship Id="rId10" Type="http://schemas.openxmlformats.org/officeDocument/2006/relationships/image" Target="../media/image67.png"/><Relationship Id="rId19" Type="http://schemas.openxmlformats.org/officeDocument/2006/relationships/image" Target="../media/image54.svg"/><Relationship Id="rId4" Type="http://schemas.openxmlformats.org/officeDocument/2006/relationships/image" Target="../media/image63.png"/><Relationship Id="rId9" Type="http://schemas.openxmlformats.org/officeDocument/2006/relationships/image" Target="../media/image66.svg"/><Relationship Id="rId14" Type="http://schemas.openxmlformats.org/officeDocument/2006/relationships/image" Target="../media/image51.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svg"/></Relationships>
</file>

<file path=ppt/slides/_rels/slide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84.png"/><Relationship Id="rId3" Type="http://schemas.openxmlformats.org/officeDocument/2006/relationships/image" Target="../media/image64.svg"/><Relationship Id="rId7" Type="http://schemas.openxmlformats.org/officeDocument/2006/relationships/image" Target="../media/image10.svg"/><Relationship Id="rId12" Type="http://schemas.openxmlformats.org/officeDocument/2006/relationships/image" Target="../media/image8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82.png"/><Relationship Id="rId5" Type="http://schemas.openxmlformats.org/officeDocument/2006/relationships/image" Target="../media/image66.svg"/><Relationship Id="rId15" Type="http://schemas.openxmlformats.org/officeDocument/2006/relationships/image" Target="../media/image86.png"/><Relationship Id="rId10" Type="http://schemas.openxmlformats.org/officeDocument/2006/relationships/image" Target="../media/image61.png"/><Relationship Id="rId4" Type="http://schemas.openxmlformats.org/officeDocument/2006/relationships/image" Target="../media/image65.png"/><Relationship Id="rId9" Type="http://schemas.openxmlformats.org/officeDocument/2006/relationships/image" Target="../media/image67.png"/><Relationship Id="rId1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0" y="0"/>
            <a:ext cx="3096553" cy="1253886"/>
          </a:xfrm>
          <a:custGeom>
            <a:avLst/>
            <a:gdLst/>
            <a:ahLst/>
            <a:cxnLst/>
            <a:rect l="l" t="t" r="r" b="b"/>
            <a:pathLst>
              <a:path w="3096553" h="1253886">
                <a:moveTo>
                  <a:pt x="0" y="0"/>
                </a:moveTo>
                <a:lnTo>
                  <a:pt x="3096553" y="0"/>
                </a:lnTo>
                <a:lnTo>
                  <a:pt x="3096553" y="1253886"/>
                </a:lnTo>
                <a:lnTo>
                  <a:pt x="0" y="1253886"/>
                </a:lnTo>
                <a:lnTo>
                  <a:pt x="0" y="0"/>
                </a:lnTo>
                <a:close/>
              </a:path>
            </a:pathLst>
          </a:custGeom>
          <a:blipFill>
            <a:blip r:embed="rId2"/>
            <a:stretch>
              <a:fillRect/>
            </a:stretch>
          </a:blipFill>
        </p:spPr>
        <p:txBody>
          <a:bodyPr/>
          <a:lstStyle/>
          <a:p>
            <a:endParaRPr lang="pt-BR" dirty="0"/>
          </a:p>
        </p:txBody>
      </p:sp>
      <p:sp>
        <p:nvSpPr>
          <p:cNvPr id="3" name="Freeform 3"/>
          <p:cNvSpPr/>
          <p:nvPr/>
        </p:nvSpPr>
        <p:spPr>
          <a:xfrm>
            <a:off x="1028700" y="2547558"/>
            <a:ext cx="3380298" cy="3676125"/>
          </a:xfrm>
          <a:custGeom>
            <a:avLst/>
            <a:gdLst/>
            <a:ahLst/>
            <a:cxnLst/>
            <a:rect l="l" t="t" r="r" b="b"/>
            <a:pathLst>
              <a:path w="3380298" h="3676125">
                <a:moveTo>
                  <a:pt x="0" y="0"/>
                </a:moveTo>
                <a:lnTo>
                  <a:pt x="3380298" y="0"/>
                </a:lnTo>
                <a:lnTo>
                  <a:pt x="3380298" y="3676125"/>
                </a:lnTo>
                <a:lnTo>
                  <a:pt x="0" y="3676125"/>
                </a:lnTo>
                <a:lnTo>
                  <a:pt x="0" y="0"/>
                </a:lnTo>
                <a:close/>
              </a:path>
            </a:pathLst>
          </a:custGeom>
          <a:blipFill>
            <a:blip r:embed="rId3"/>
            <a:stretch>
              <a:fillRect l="-4980" t="-31314" b="-77839"/>
            </a:stretch>
          </a:blipFill>
        </p:spPr>
        <p:txBody>
          <a:bodyPr/>
          <a:lstStyle/>
          <a:p>
            <a:endParaRPr lang="pt-BR" dirty="0"/>
          </a:p>
        </p:txBody>
      </p:sp>
      <p:sp>
        <p:nvSpPr>
          <p:cNvPr id="4" name="Freeform 4">
            <a:hlinkClick r:id="rId4" tooltip="https://www.crunchyroll.com/pt-pt"/>
          </p:cNvPr>
          <p:cNvSpPr/>
          <p:nvPr/>
        </p:nvSpPr>
        <p:spPr>
          <a:xfrm>
            <a:off x="5159088" y="2129127"/>
            <a:ext cx="7088934" cy="3780765"/>
          </a:xfrm>
          <a:custGeom>
            <a:avLst/>
            <a:gdLst/>
            <a:ahLst/>
            <a:cxnLst/>
            <a:rect l="l" t="t" r="r" b="b"/>
            <a:pathLst>
              <a:path w="7088934" h="3780765">
                <a:moveTo>
                  <a:pt x="0" y="0"/>
                </a:moveTo>
                <a:lnTo>
                  <a:pt x="7088934" y="0"/>
                </a:lnTo>
                <a:lnTo>
                  <a:pt x="7088934" y="3780765"/>
                </a:lnTo>
                <a:lnTo>
                  <a:pt x="0" y="3780765"/>
                </a:lnTo>
                <a:lnTo>
                  <a:pt x="0" y="0"/>
                </a:lnTo>
                <a:close/>
              </a:path>
            </a:pathLst>
          </a:custGeom>
          <a:blipFill>
            <a:blip r:embed="rId5"/>
            <a:stretch>
              <a:fillRect/>
            </a:stretch>
          </a:blipFill>
        </p:spPr>
        <p:txBody>
          <a:bodyPr/>
          <a:lstStyle/>
          <a:p>
            <a:endParaRPr lang="pt-BR" dirty="0"/>
          </a:p>
        </p:txBody>
      </p:sp>
      <p:sp>
        <p:nvSpPr>
          <p:cNvPr id="5" name="Freeform 5"/>
          <p:cNvSpPr/>
          <p:nvPr/>
        </p:nvSpPr>
        <p:spPr>
          <a:xfrm>
            <a:off x="13045886" y="2343514"/>
            <a:ext cx="2418653" cy="2954212"/>
          </a:xfrm>
          <a:custGeom>
            <a:avLst/>
            <a:gdLst/>
            <a:ahLst/>
            <a:cxnLst/>
            <a:rect l="l" t="t" r="r" b="b"/>
            <a:pathLst>
              <a:path w="2418653" h="2954212">
                <a:moveTo>
                  <a:pt x="0" y="0"/>
                </a:moveTo>
                <a:lnTo>
                  <a:pt x="2418653" y="0"/>
                </a:lnTo>
                <a:lnTo>
                  <a:pt x="2418653" y="2954212"/>
                </a:lnTo>
                <a:lnTo>
                  <a:pt x="0" y="2954212"/>
                </a:lnTo>
                <a:lnTo>
                  <a:pt x="0" y="0"/>
                </a:lnTo>
                <a:close/>
              </a:path>
            </a:pathLst>
          </a:custGeom>
          <a:blipFill>
            <a:blip r:embed="rId6"/>
            <a:stretch>
              <a:fillRect/>
            </a:stretch>
          </a:blipFill>
        </p:spPr>
        <p:txBody>
          <a:bodyPr/>
          <a:lstStyle/>
          <a:p>
            <a:endParaRPr lang="pt-BR" dirty="0"/>
          </a:p>
        </p:txBody>
      </p:sp>
      <p:sp>
        <p:nvSpPr>
          <p:cNvPr id="6" name="Freeform 6"/>
          <p:cNvSpPr/>
          <p:nvPr/>
        </p:nvSpPr>
        <p:spPr>
          <a:xfrm>
            <a:off x="-433959" y="8746957"/>
            <a:ext cx="2447744" cy="1789913"/>
          </a:xfrm>
          <a:custGeom>
            <a:avLst/>
            <a:gdLst/>
            <a:ahLst/>
            <a:cxnLst/>
            <a:rect l="l" t="t" r="r" b="b"/>
            <a:pathLst>
              <a:path w="2447744" h="1789913">
                <a:moveTo>
                  <a:pt x="0" y="0"/>
                </a:moveTo>
                <a:lnTo>
                  <a:pt x="2447744" y="0"/>
                </a:lnTo>
                <a:lnTo>
                  <a:pt x="2447744" y="1789913"/>
                </a:lnTo>
                <a:lnTo>
                  <a:pt x="0" y="17899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dirty="0"/>
          </a:p>
        </p:txBody>
      </p:sp>
      <p:sp>
        <p:nvSpPr>
          <p:cNvPr id="7" name="Freeform 7"/>
          <p:cNvSpPr/>
          <p:nvPr/>
        </p:nvSpPr>
        <p:spPr>
          <a:xfrm>
            <a:off x="10822429" y="2318392"/>
            <a:ext cx="1457103" cy="1033218"/>
          </a:xfrm>
          <a:custGeom>
            <a:avLst/>
            <a:gdLst/>
            <a:ahLst/>
            <a:cxnLst/>
            <a:rect l="l" t="t" r="r" b="b"/>
            <a:pathLst>
              <a:path w="1457103" h="1033218">
                <a:moveTo>
                  <a:pt x="0" y="0"/>
                </a:moveTo>
                <a:lnTo>
                  <a:pt x="1457103" y="0"/>
                </a:lnTo>
                <a:lnTo>
                  <a:pt x="1457103" y="1033218"/>
                </a:lnTo>
                <a:lnTo>
                  <a:pt x="0" y="10332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dirty="0"/>
          </a:p>
        </p:txBody>
      </p:sp>
      <p:sp>
        <p:nvSpPr>
          <p:cNvPr id="8" name="Freeform 8"/>
          <p:cNvSpPr/>
          <p:nvPr/>
        </p:nvSpPr>
        <p:spPr>
          <a:xfrm>
            <a:off x="4651725" y="4781117"/>
            <a:ext cx="1457103" cy="1033218"/>
          </a:xfrm>
          <a:custGeom>
            <a:avLst/>
            <a:gdLst/>
            <a:ahLst/>
            <a:cxnLst/>
            <a:rect l="l" t="t" r="r" b="b"/>
            <a:pathLst>
              <a:path w="1457103" h="1033218">
                <a:moveTo>
                  <a:pt x="0" y="0"/>
                </a:moveTo>
                <a:lnTo>
                  <a:pt x="1457103" y="0"/>
                </a:lnTo>
                <a:lnTo>
                  <a:pt x="1457103" y="1033218"/>
                </a:lnTo>
                <a:lnTo>
                  <a:pt x="0" y="103321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dirty="0"/>
          </a:p>
        </p:txBody>
      </p:sp>
      <p:sp>
        <p:nvSpPr>
          <p:cNvPr id="9" name="Freeform 9"/>
          <p:cNvSpPr/>
          <p:nvPr/>
        </p:nvSpPr>
        <p:spPr>
          <a:xfrm flipH="1">
            <a:off x="16326897" y="8707221"/>
            <a:ext cx="1073100" cy="1077016"/>
          </a:xfrm>
          <a:custGeom>
            <a:avLst/>
            <a:gdLst/>
            <a:ahLst/>
            <a:cxnLst/>
            <a:rect l="l" t="t" r="r" b="b"/>
            <a:pathLst>
              <a:path w="1073100" h="1077016">
                <a:moveTo>
                  <a:pt x="1073100" y="0"/>
                </a:moveTo>
                <a:lnTo>
                  <a:pt x="0" y="0"/>
                </a:lnTo>
                <a:lnTo>
                  <a:pt x="0" y="1077016"/>
                </a:lnTo>
                <a:lnTo>
                  <a:pt x="1073100" y="1077016"/>
                </a:lnTo>
                <a:lnTo>
                  <a:pt x="107310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dirty="0"/>
          </a:p>
        </p:txBody>
      </p:sp>
      <p:sp>
        <p:nvSpPr>
          <p:cNvPr id="10" name="TextBox 10"/>
          <p:cNvSpPr txBox="1"/>
          <p:nvPr/>
        </p:nvSpPr>
        <p:spPr>
          <a:xfrm>
            <a:off x="4753323" y="370952"/>
            <a:ext cx="9050736" cy="656037"/>
          </a:xfrm>
          <a:prstGeom prst="rect">
            <a:avLst/>
          </a:prstGeom>
        </p:spPr>
        <p:txBody>
          <a:bodyPr lIns="0" tIns="0" rIns="0" bIns="0" rtlCol="0" anchor="t">
            <a:spAutoFit/>
          </a:bodyPr>
          <a:lstStyle/>
          <a:p>
            <a:pPr algn="ctr">
              <a:lnSpc>
                <a:spcPts val="5315"/>
              </a:lnSpc>
              <a:spcBef>
                <a:spcPct val="0"/>
              </a:spcBef>
            </a:pPr>
            <a:r>
              <a:rPr lang="en-US" sz="3796" dirty="0" err="1">
                <a:solidFill>
                  <a:srgbClr val="0E0E11"/>
                </a:solidFill>
                <a:latin typeface="Anonymous Pro Bold"/>
              </a:rPr>
              <a:t>Análise</a:t>
            </a:r>
            <a:r>
              <a:rPr lang="en-US" sz="3796">
                <a:solidFill>
                  <a:srgbClr val="0E0E11"/>
                </a:solidFill>
                <a:latin typeface="Anonymous Pro Bold"/>
              </a:rPr>
              <a:t> comparativa Web - App</a:t>
            </a:r>
          </a:p>
        </p:txBody>
      </p:sp>
      <p:sp>
        <p:nvSpPr>
          <p:cNvPr id="11" name="TextBox 11"/>
          <p:cNvSpPr txBox="1"/>
          <p:nvPr/>
        </p:nvSpPr>
        <p:spPr>
          <a:xfrm>
            <a:off x="2515694" y="1541339"/>
            <a:ext cx="13525994" cy="547451"/>
          </a:xfrm>
          <a:prstGeom prst="rect">
            <a:avLst/>
          </a:prstGeom>
        </p:spPr>
        <p:txBody>
          <a:bodyPr lIns="0" tIns="0" rIns="0" bIns="0" rtlCol="0" anchor="t">
            <a:spAutoFit/>
          </a:bodyPr>
          <a:lstStyle/>
          <a:p>
            <a:pPr algn="ctr">
              <a:lnSpc>
                <a:spcPts val="4475"/>
              </a:lnSpc>
              <a:spcBef>
                <a:spcPct val="0"/>
              </a:spcBef>
            </a:pPr>
            <a:r>
              <a:rPr lang="en-US" sz="3196">
                <a:solidFill>
                  <a:srgbClr val="000000"/>
                </a:solidFill>
                <a:latin typeface="Anonymous Pro Bold"/>
              </a:rPr>
              <a:t>Arquitetura de Informação para a Web e Dispositivos Móveis</a:t>
            </a:r>
          </a:p>
        </p:txBody>
      </p:sp>
      <p:sp>
        <p:nvSpPr>
          <p:cNvPr id="12" name="TextBox 12"/>
          <p:cNvSpPr txBox="1"/>
          <p:nvPr/>
        </p:nvSpPr>
        <p:spPr>
          <a:xfrm>
            <a:off x="1295400" y="6223683"/>
            <a:ext cx="16764000" cy="3104440"/>
          </a:xfrm>
          <a:prstGeom prst="rect">
            <a:avLst/>
          </a:prstGeom>
        </p:spPr>
        <p:txBody>
          <a:bodyPr wrap="square" lIns="0" tIns="0" rIns="0" bIns="0" rtlCol="0" anchor="t">
            <a:spAutoFit/>
          </a:bodyPr>
          <a:lstStyle/>
          <a:p>
            <a:pPr algn="just">
              <a:lnSpc>
                <a:spcPts val="4055"/>
              </a:lnSpc>
            </a:pPr>
            <a:r>
              <a:rPr lang="en-US" sz="2400" dirty="0">
                <a:solidFill>
                  <a:srgbClr val="000000"/>
                </a:solidFill>
                <a:latin typeface="Anonymous Pro Bold"/>
              </a:rPr>
              <a:t>Este </a:t>
            </a:r>
            <a:r>
              <a:rPr lang="en-US" sz="2400" dirty="0" err="1">
                <a:solidFill>
                  <a:srgbClr val="000000"/>
                </a:solidFill>
                <a:latin typeface="Anonymous Pro Bold"/>
              </a:rPr>
              <a:t>trabalho</a:t>
            </a:r>
            <a:r>
              <a:rPr lang="en-US" sz="2400" dirty="0">
                <a:solidFill>
                  <a:srgbClr val="000000"/>
                </a:solidFill>
                <a:latin typeface="Anonymous Pro Bold"/>
              </a:rPr>
              <a:t> </a:t>
            </a:r>
            <a:r>
              <a:rPr lang="en-US" sz="2400" dirty="0" err="1">
                <a:solidFill>
                  <a:srgbClr val="000000"/>
                </a:solidFill>
                <a:latin typeface="Anonymous Pro Bold"/>
              </a:rPr>
              <a:t>fará</a:t>
            </a:r>
            <a:r>
              <a:rPr lang="en-US" sz="2400" dirty="0">
                <a:solidFill>
                  <a:srgbClr val="000000"/>
                </a:solidFill>
                <a:latin typeface="Anonymous Pro Bold"/>
              </a:rPr>
              <a:t> </a:t>
            </a:r>
            <a:r>
              <a:rPr lang="en-US" sz="2400" dirty="0" err="1">
                <a:solidFill>
                  <a:srgbClr val="000000"/>
                </a:solidFill>
                <a:latin typeface="Anonymous Pro Bold"/>
              </a:rPr>
              <a:t>uma</a:t>
            </a:r>
            <a:r>
              <a:rPr lang="en-US" sz="2400" dirty="0">
                <a:solidFill>
                  <a:srgbClr val="000000"/>
                </a:solidFill>
                <a:latin typeface="Anonymous Pro Bold"/>
              </a:rPr>
              <a:t> </a:t>
            </a:r>
            <a:r>
              <a:rPr lang="en-US" sz="2400" dirty="0" err="1">
                <a:solidFill>
                  <a:srgbClr val="000000"/>
                </a:solidFill>
                <a:latin typeface="Anonymous Pro Bold"/>
              </a:rPr>
              <a:t>análise</a:t>
            </a:r>
            <a:r>
              <a:rPr lang="en-US" sz="2400" dirty="0">
                <a:solidFill>
                  <a:srgbClr val="000000"/>
                </a:solidFill>
                <a:latin typeface="Anonymous Pro Bold"/>
              </a:rPr>
              <a:t> </a:t>
            </a:r>
            <a:r>
              <a:rPr lang="en-US" sz="2400" dirty="0" err="1">
                <a:solidFill>
                  <a:srgbClr val="000000"/>
                </a:solidFill>
                <a:latin typeface="Anonymous Pro Bold"/>
              </a:rPr>
              <a:t>comparativa</a:t>
            </a:r>
            <a:r>
              <a:rPr lang="en-US" sz="2400" dirty="0">
                <a:solidFill>
                  <a:srgbClr val="000000"/>
                </a:solidFill>
                <a:latin typeface="Anonymous Pro Bold"/>
              </a:rPr>
              <a:t> entre a </a:t>
            </a:r>
            <a:r>
              <a:rPr lang="en-US" sz="2400" dirty="0" err="1">
                <a:solidFill>
                  <a:srgbClr val="000000"/>
                </a:solidFill>
                <a:latin typeface="Anonymous Pro Bold"/>
              </a:rPr>
              <a:t>plataforma</a:t>
            </a:r>
            <a:r>
              <a:rPr lang="en-US" sz="2400" dirty="0">
                <a:solidFill>
                  <a:srgbClr val="000000"/>
                </a:solidFill>
                <a:latin typeface="Anonymous Pro Bold"/>
              </a:rPr>
              <a:t> Crunchyroll e </a:t>
            </a:r>
            <a:r>
              <a:rPr lang="en-US" sz="2400" dirty="0" err="1">
                <a:solidFill>
                  <a:srgbClr val="000000"/>
                </a:solidFill>
                <a:latin typeface="Anonymous Pro Bold"/>
              </a:rPr>
              <a:t>irá</a:t>
            </a:r>
            <a:r>
              <a:rPr lang="en-US" sz="2400" dirty="0">
                <a:solidFill>
                  <a:srgbClr val="000000"/>
                </a:solidFill>
                <a:latin typeface="Anonymous Pro Bold"/>
              </a:rPr>
              <a:t> </a:t>
            </a:r>
            <a:r>
              <a:rPr lang="en-US" sz="2400" dirty="0" err="1">
                <a:solidFill>
                  <a:srgbClr val="000000"/>
                </a:solidFill>
                <a:latin typeface="Anonymous Pro Bold"/>
              </a:rPr>
              <a:t>abordar</a:t>
            </a:r>
            <a:r>
              <a:rPr lang="en-US" sz="2400" dirty="0">
                <a:solidFill>
                  <a:srgbClr val="000000"/>
                </a:solidFill>
                <a:latin typeface="Anonymous Pro Bold"/>
              </a:rPr>
              <a:t> as </a:t>
            </a:r>
            <a:r>
              <a:rPr lang="en-US" sz="2400" dirty="0" err="1">
                <a:solidFill>
                  <a:srgbClr val="000000"/>
                </a:solidFill>
                <a:latin typeface="Anonymous Pro Bold"/>
              </a:rPr>
              <a:t>principais</a:t>
            </a:r>
            <a:r>
              <a:rPr lang="en-US" sz="2400" dirty="0">
                <a:solidFill>
                  <a:srgbClr val="000000"/>
                </a:solidFill>
                <a:latin typeface="Anonymous Pro Bold"/>
              </a:rPr>
              <a:t> </a:t>
            </a:r>
            <a:r>
              <a:rPr lang="en-US" sz="2400" dirty="0" err="1">
                <a:solidFill>
                  <a:srgbClr val="000000"/>
                </a:solidFill>
                <a:latin typeface="Anonymous Pro Bold"/>
              </a:rPr>
              <a:t>diferenças</a:t>
            </a:r>
            <a:r>
              <a:rPr lang="en-US" sz="2400" dirty="0">
                <a:solidFill>
                  <a:srgbClr val="000000"/>
                </a:solidFill>
                <a:latin typeface="Anonymous Pro Bold"/>
              </a:rPr>
              <a:t> </a:t>
            </a:r>
            <a:r>
              <a:rPr lang="en-US" sz="2400" dirty="0" err="1">
                <a:solidFill>
                  <a:srgbClr val="000000"/>
                </a:solidFill>
                <a:latin typeface="Anonymous Pro Bold"/>
              </a:rPr>
              <a:t>visuais</a:t>
            </a:r>
            <a:r>
              <a:rPr lang="en-US" sz="2400" dirty="0">
                <a:solidFill>
                  <a:srgbClr val="000000"/>
                </a:solidFill>
                <a:latin typeface="Anonymous Pro Bold"/>
              </a:rPr>
              <a:t> e de </a:t>
            </a:r>
            <a:r>
              <a:rPr lang="en-US" sz="2400" dirty="0" err="1">
                <a:solidFill>
                  <a:srgbClr val="000000"/>
                </a:solidFill>
                <a:latin typeface="Anonymous Pro Bold"/>
              </a:rPr>
              <a:t>usabilidade</a:t>
            </a:r>
            <a:r>
              <a:rPr lang="en-US" sz="2400" dirty="0">
                <a:solidFill>
                  <a:srgbClr val="000000"/>
                </a:solidFill>
                <a:latin typeface="Anonymous Pro Bold"/>
              </a:rPr>
              <a:t> entre </a:t>
            </a:r>
            <a:r>
              <a:rPr lang="en-US" sz="2400" dirty="0" err="1">
                <a:solidFill>
                  <a:srgbClr val="000000"/>
                </a:solidFill>
                <a:latin typeface="Anonymous Pro Bold"/>
              </a:rPr>
              <a:t>suas</a:t>
            </a:r>
            <a:r>
              <a:rPr lang="en-US" sz="2400" dirty="0">
                <a:solidFill>
                  <a:srgbClr val="000000"/>
                </a:solidFill>
                <a:latin typeface="Anonymous Pro Bold"/>
              </a:rPr>
              <a:t> </a:t>
            </a:r>
            <a:r>
              <a:rPr lang="en-US" sz="2400" dirty="0" err="1">
                <a:solidFill>
                  <a:srgbClr val="000000"/>
                </a:solidFill>
                <a:latin typeface="Anonymous Pro Bold"/>
              </a:rPr>
              <a:t>versões</a:t>
            </a:r>
            <a:r>
              <a:rPr lang="en-US" sz="2400" dirty="0">
                <a:solidFill>
                  <a:srgbClr val="000000"/>
                </a:solidFill>
                <a:latin typeface="Anonymous Pro Bold"/>
              </a:rPr>
              <a:t> para website e para </a:t>
            </a:r>
            <a:r>
              <a:rPr lang="en-US" sz="2400" dirty="0" err="1">
                <a:solidFill>
                  <a:srgbClr val="000000"/>
                </a:solidFill>
                <a:latin typeface="Anonymous Pro Bold"/>
              </a:rPr>
              <a:t>aplicação</a:t>
            </a:r>
            <a:r>
              <a:rPr lang="en-US" sz="2400" dirty="0">
                <a:solidFill>
                  <a:srgbClr val="000000"/>
                </a:solidFill>
                <a:latin typeface="Anonymous Pro Bold"/>
              </a:rPr>
              <a:t> </a:t>
            </a:r>
            <a:r>
              <a:rPr lang="en-US" sz="2400" dirty="0" err="1">
                <a:solidFill>
                  <a:srgbClr val="000000"/>
                </a:solidFill>
                <a:latin typeface="Anonymous Pro Bold"/>
              </a:rPr>
              <a:t>móvel</a:t>
            </a:r>
            <a:r>
              <a:rPr lang="en-US" sz="2400" dirty="0">
                <a:solidFill>
                  <a:srgbClr val="000000"/>
                </a:solidFill>
                <a:latin typeface="Anonymous Pro Bold"/>
              </a:rPr>
              <a:t>. As </a:t>
            </a:r>
            <a:r>
              <a:rPr lang="en-US" sz="2400" dirty="0" err="1">
                <a:solidFill>
                  <a:srgbClr val="000000"/>
                </a:solidFill>
                <a:latin typeface="Anonymous Pro Bold"/>
              </a:rPr>
              <a:t>versões</a:t>
            </a:r>
            <a:r>
              <a:rPr lang="en-US" sz="2400" dirty="0">
                <a:solidFill>
                  <a:srgbClr val="000000"/>
                </a:solidFill>
                <a:latin typeface="Anonymous Pro Bold"/>
              </a:rPr>
              <a:t> </a:t>
            </a:r>
            <a:r>
              <a:rPr lang="en-US" sz="2400" dirty="0" err="1">
                <a:solidFill>
                  <a:srgbClr val="000000"/>
                </a:solidFill>
                <a:latin typeface="Anonymous Pro Bold"/>
              </a:rPr>
              <a:t>são</a:t>
            </a:r>
            <a:r>
              <a:rPr lang="en-US" sz="2400" dirty="0">
                <a:solidFill>
                  <a:srgbClr val="000000"/>
                </a:solidFill>
                <a:latin typeface="Anonymous Pro Bold"/>
              </a:rPr>
              <a:t> </a:t>
            </a:r>
            <a:r>
              <a:rPr lang="en-US" sz="2400" dirty="0" err="1">
                <a:solidFill>
                  <a:srgbClr val="000000"/>
                </a:solidFill>
                <a:latin typeface="Anonymous Pro Bold"/>
              </a:rPr>
              <a:t>similares</a:t>
            </a:r>
            <a:r>
              <a:rPr lang="en-US" sz="2400" dirty="0">
                <a:solidFill>
                  <a:srgbClr val="000000"/>
                </a:solidFill>
                <a:latin typeface="Anonymous Pro Bold"/>
              </a:rPr>
              <a:t>, </a:t>
            </a:r>
            <a:r>
              <a:rPr lang="en-US" sz="2400" dirty="0" err="1">
                <a:solidFill>
                  <a:srgbClr val="000000"/>
                </a:solidFill>
                <a:latin typeface="Anonymous Pro Bold"/>
              </a:rPr>
              <a:t>não</a:t>
            </a:r>
            <a:r>
              <a:rPr lang="en-US" sz="2400" dirty="0">
                <a:solidFill>
                  <a:srgbClr val="000000"/>
                </a:solidFill>
                <a:latin typeface="Anonymous Pro Bold"/>
              </a:rPr>
              <a:t> </a:t>
            </a:r>
            <a:r>
              <a:rPr lang="en-US" sz="2400" dirty="0" err="1">
                <a:solidFill>
                  <a:srgbClr val="000000"/>
                </a:solidFill>
                <a:latin typeface="Anonymous Pro Bold"/>
              </a:rPr>
              <a:t>possuindo</a:t>
            </a:r>
            <a:r>
              <a:rPr lang="en-US" sz="2400" dirty="0">
                <a:solidFill>
                  <a:srgbClr val="000000"/>
                </a:solidFill>
                <a:latin typeface="Anonymous Pro Bold"/>
              </a:rPr>
              <a:t> </a:t>
            </a:r>
            <a:r>
              <a:rPr lang="en-US" sz="2400" dirty="0" err="1">
                <a:solidFill>
                  <a:srgbClr val="000000"/>
                </a:solidFill>
                <a:latin typeface="Anonymous Pro Bold"/>
              </a:rPr>
              <a:t>grandes</a:t>
            </a:r>
            <a:r>
              <a:rPr lang="en-US" sz="2400" dirty="0">
                <a:solidFill>
                  <a:srgbClr val="000000"/>
                </a:solidFill>
                <a:latin typeface="Anonymous Pro Bold"/>
              </a:rPr>
              <a:t> </a:t>
            </a:r>
            <a:r>
              <a:rPr lang="en-US" sz="2400" dirty="0" err="1">
                <a:solidFill>
                  <a:srgbClr val="000000"/>
                </a:solidFill>
                <a:latin typeface="Anonymous Pro Bold"/>
              </a:rPr>
              <a:t>diferenças</a:t>
            </a:r>
            <a:r>
              <a:rPr lang="en-US" sz="2400" dirty="0">
                <a:solidFill>
                  <a:srgbClr val="000000"/>
                </a:solidFill>
                <a:latin typeface="Anonymous Pro Bold"/>
              </a:rPr>
              <a:t> </a:t>
            </a:r>
            <a:r>
              <a:rPr lang="en-US" sz="2400" dirty="0" err="1">
                <a:solidFill>
                  <a:srgbClr val="000000"/>
                </a:solidFill>
                <a:latin typeface="Anonymous Pro Bold"/>
              </a:rPr>
              <a:t>na</a:t>
            </a:r>
            <a:r>
              <a:rPr lang="en-US" sz="2400" dirty="0">
                <a:solidFill>
                  <a:srgbClr val="000000"/>
                </a:solidFill>
                <a:latin typeface="Anonymous Pro Bold"/>
              </a:rPr>
              <a:t> </a:t>
            </a:r>
            <a:r>
              <a:rPr lang="en-US" sz="2400" dirty="0" err="1">
                <a:solidFill>
                  <a:srgbClr val="000000"/>
                </a:solidFill>
                <a:latin typeface="Anonymous Pro Bold"/>
              </a:rPr>
              <a:t>sua</a:t>
            </a:r>
            <a:r>
              <a:rPr lang="en-US" sz="2400" dirty="0">
                <a:solidFill>
                  <a:srgbClr val="000000"/>
                </a:solidFill>
                <a:latin typeface="Anonymous Pro Bold"/>
              </a:rPr>
              <a:t> </a:t>
            </a:r>
            <a:r>
              <a:rPr lang="en-US" sz="2400" dirty="0" err="1">
                <a:solidFill>
                  <a:srgbClr val="000000"/>
                </a:solidFill>
                <a:latin typeface="Anonymous Pro Bold"/>
              </a:rPr>
              <a:t>utilização</a:t>
            </a:r>
            <a:r>
              <a:rPr lang="en-US" sz="2400" dirty="0">
                <a:solidFill>
                  <a:srgbClr val="000000"/>
                </a:solidFill>
                <a:latin typeface="Anonymous Pro Bold"/>
              </a:rPr>
              <a:t>. </a:t>
            </a:r>
            <a:r>
              <a:rPr lang="pt-BR" sz="2400" dirty="0">
                <a:solidFill>
                  <a:srgbClr val="000000"/>
                </a:solidFill>
                <a:latin typeface="Anonymous Pro Bold"/>
              </a:rPr>
              <a:t>A escolha entre versões depende das preferências do usuário e do contexto de uso: facilidade móvel ou melhor qualidade de reprodução da web.</a:t>
            </a:r>
            <a:endParaRPr lang="en-US" sz="2400" dirty="0">
              <a:solidFill>
                <a:srgbClr val="000000"/>
              </a:solidFill>
              <a:latin typeface="Anonymous Pro Bold"/>
            </a:endParaRPr>
          </a:p>
          <a:p>
            <a:pPr algn="ctr">
              <a:lnSpc>
                <a:spcPts val="4055"/>
              </a:lnSpc>
              <a:spcBef>
                <a:spcPct val="0"/>
              </a:spcBef>
            </a:pPr>
            <a:endParaRPr lang="en-US" sz="2896" dirty="0">
              <a:solidFill>
                <a:srgbClr val="000000"/>
              </a:solidFill>
              <a:latin typeface="Anonymous Pro Bold"/>
            </a:endParaRPr>
          </a:p>
        </p:txBody>
      </p:sp>
      <p:sp>
        <p:nvSpPr>
          <p:cNvPr id="13" name="TextBox 13"/>
          <p:cNvSpPr txBox="1"/>
          <p:nvPr/>
        </p:nvSpPr>
        <p:spPr>
          <a:xfrm>
            <a:off x="13438304" y="9198104"/>
            <a:ext cx="3961693" cy="42235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A043490 - Amanda Sato</a:t>
            </a:r>
          </a:p>
        </p:txBody>
      </p:sp>
      <p:sp>
        <p:nvSpPr>
          <p:cNvPr id="14" name="TextBox 14"/>
          <p:cNvSpPr txBox="1"/>
          <p:nvPr/>
        </p:nvSpPr>
        <p:spPr>
          <a:xfrm>
            <a:off x="2147135" y="9198104"/>
            <a:ext cx="3961693" cy="422356"/>
          </a:xfrm>
          <a:prstGeom prst="rect">
            <a:avLst/>
          </a:prstGeom>
        </p:spPr>
        <p:txBody>
          <a:bodyPr lIns="0" tIns="0" rIns="0" bIns="0" rtlCol="0" anchor="t">
            <a:spAutoFit/>
          </a:bodyPr>
          <a:lstStyle/>
          <a:p>
            <a:pPr algn="ctr">
              <a:lnSpc>
                <a:spcPts val="3495"/>
              </a:lnSpc>
              <a:spcBef>
                <a:spcPct val="0"/>
              </a:spcBef>
            </a:pPr>
            <a:r>
              <a:rPr lang="en-US" sz="2496" dirty="0" err="1">
                <a:solidFill>
                  <a:srgbClr val="000000"/>
                </a:solidFill>
                <a:latin typeface="Anonymous Pro Bold"/>
              </a:rPr>
              <a:t>Novembro</a:t>
            </a:r>
            <a:r>
              <a:rPr lang="en-US" sz="2496" dirty="0">
                <a:solidFill>
                  <a:srgbClr val="000000"/>
                </a:solidFill>
                <a:latin typeface="Anonymous Pro Bold"/>
              </a:rPr>
              <a:t>/2023, Maia</a:t>
            </a:r>
          </a:p>
        </p:txBody>
      </p:sp>
      <p:sp>
        <p:nvSpPr>
          <p:cNvPr id="15" name="TextBox 15"/>
          <p:cNvSpPr txBox="1"/>
          <p:nvPr/>
        </p:nvSpPr>
        <p:spPr>
          <a:xfrm>
            <a:off x="5539887" y="5421599"/>
            <a:ext cx="8308777" cy="392736"/>
          </a:xfrm>
          <a:prstGeom prst="rect">
            <a:avLst/>
          </a:prstGeom>
        </p:spPr>
        <p:txBody>
          <a:bodyPr lIns="0" tIns="0" rIns="0" bIns="0" rtlCol="0" anchor="t">
            <a:spAutoFit/>
          </a:bodyPr>
          <a:lstStyle/>
          <a:p>
            <a:pPr algn="ctr">
              <a:lnSpc>
                <a:spcPts val="3495"/>
              </a:lnSpc>
              <a:spcBef>
                <a:spcPct val="0"/>
              </a:spcBef>
            </a:pPr>
            <a:r>
              <a:rPr lang="en-US" sz="2000" u="sng" dirty="0" err="1">
                <a:solidFill>
                  <a:srgbClr val="000000"/>
                </a:solidFill>
                <a:latin typeface="Anonymous Pro Bold"/>
                <a:hlinkClick r:id="rId4" tooltip="https://www.crunchyroll.com/pt-pt"/>
              </a:rPr>
              <a:t>Visite</a:t>
            </a:r>
            <a:r>
              <a:rPr lang="en-US" sz="2000" u="sng" dirty="0">
                <a:solidFill>
                  <a:srgbClr val="000000"/>
                </a:solidFill>
                <a:latin typeface="Anonymous Pro Bold"/>
                <a:hlinkClick r:id="rId4" tooltip="https://www.crunchyroll.com/pt-pt"/>
              </a:rPr>
              <a:t> o site: https://www.crunchyroll.com/pt-pt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A9F9">
                <a:alpha val="100000"/>
              </a:srgbClr>
            </a:gs>
            <a:gs pos="50000">
              <a:srgbClr val="FFC5A9">
                <a:alpha val="100000"/>
              </a:srgbClr>
            </a:gs>
            <a:gs pos="100000">
              <a:srgbClr val="F16C2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5709" y="185200"/>
            <a:ext cx="1697971" cy="1697971"/>
          </a:xfrm>
          <a:custGeom>
            <a:avLst/>
            <a:gdLst/>
            <a:ahLst/>
            <a:cxnLst/>
            <a:rect l="l" t="t" r="r" b="b"/>
            <a:pathLst>
              <a:path w="1697971" h="1697971">
                <a:moveTo>
                  <a:pt x="0" y="0"/>
                </a:moveTo>
                <a:lnTo>
                  <a:pt x="1697972" y="0"/>
                </a:lnTo>
                <a:lnTo>
                  <a:pt x="1697972" y="1697972"/>
                </a:lnTo>
                <a:lnTo>
                  <a:pt x="0" y="1697972"/>
                </a:lnTo>
                <a:lnTo>
                  <a:pt x="0" y="0"/>
                </a:lnTo>
                <a:close/>
              </a:path>
            </a:pathLst>
          </a:custGeom>
          <a:blipFill>
            <a:blip r:embed="rId2"/>
            <a:stretch>
              <a:fillRect/>
            </a:stretch>
          </a:blipFill>
        </p:spPr>
        <p:txBody>
          <a:bodyPr/>
          <a:lstStyle/>
          <a:p>
            <a:endParaRPr lang="pt-BR"/>
          </a:p>
        </p:txBody>
      </p:sp>
      <p:sp>
        <p:nvSpPr>
          <p:cNvPr id="3" name="Freeform 3"/>
          <p:cNvSpPr/>
          <p:nvPr/>
        </p:nvSpPr>
        <p:spPr>
          <a:xfrm>
            <a:off x="-681221" y="6522974"/>
            <a:ext cx="3956374" cy="3956374"/>
          </a:xfrm>
          <a:custGeom>
            <a:avLst/>
            <a:gdLst/>
            <a:ahLst/>
            <a:cxnLst/>
            <a:rect l="l" t="t" r="r" b="b"/>
            <a:pathLst>
              <a:path w="3956374" h="3956374">
                <a:moveTo>
                  <a:pt x="0" y="0"/>
                </a:moveTo>
                <a:lnTo>
                  <a:pt x="3956373" y="0"/>
                </a:lnTo>
                <a:lnTo>
                  <a:pt x="3956373" y="3956374"/>
                </a:lnTo>
                <a:lnTo>
                  <a:pt x="0" y="3956374"/>
                </a:lnTo>
                <a:lnTo>
                  <a:pt x="0" y="0"/>
                </a:lnTo>
                <a:close/>
              </a:path>
            </a:pathLst>
          </a:custGeom>
          <a:blipFill>
            <a:blip r:embed="rId3"/>
            <a:stretch>
              <a:fillRect/>
            </a:stretch>
          </a:blipFill>
        </p:spPr>
        <p:txBody>
          <a:bodyPr/>
          <a:lstStyle/>
          <a:p>
            <a:endParaRPr lang="pt-BR"/>
          </a:p>
        </p:txBody>
      </p:sp>
      <p:sp>
        <p:nvSpPr>
          <p:cNvPr id="4" name="Freeform 4"/>
          <p:cNvSpPr/>
          <p:nvPr/>
        </p:nvSpPr>
        <p:spPr>
          <a:xfrm>
            <a:off x="16230370" y="8941207"/>
            <a:ext cx="1669993" cy="998960"/>
          </a:xfrm>
          <a:custGeom>
            <a:avLst/>
            <a:gdLst/>
            <a:ahLst/>
            <a:cxnLst/>
            <a:rect l="l" t="t" r="r" b="b"/>
            <a:pathLst>
              <a:path w="1669993" h="998960">
                <a:moveTo>
                  <a:pt x="0" y="0"/>
                </a:moveTo>
                <a:lnTo>
                  <a:pt x="1669994" y="0"/>
                </a:lnTo>
                <a:lnTo>
                  <a:pt x="1669994" y="998960"/>
                </a:lnTo>
                <a:lnTo>
                  <a:pt x="0" y="998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16132592" y="8067808"/>
            <a:ext cx="1865550" cy="1872359"/>
          </a:xfrm>
          <a:custGeom>
            <a:avLst/>
            <a:gdLst/>
            <a:ahLst/>
            <a:cxnLst/>
            <a:rect l="l" t="t" r="r" b="b"/>
            <a:pathLst>
              <a:path w="1865550" h="1872359">
                <a:moveTo>
                  <a:pt x="0" y="0"/>
                </a:moveTo>
                <a:lnTo>
                  <a:pt x="1865550" y="0"/>
                </a:lnTo>
                <a:lnTo>
                  <a:pt x="1865550" y="1872359"/>
                </a:lnTo>
                <a:lnTo>
                  <a:pt x="0" y="18723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6" name="Freeform 6"/>
          <p:cNvSpPr/>
          <p:nvPr/>
        </p:nvSpPr>
        <p:spPr>
          <a:xfrm>
            <a:off x="10799973" y="261765"/>
            <a:ext cx="656875" cy="843500"/>
          </a:xfrm>
          <a:custGeom>
            <a:avLst/>
            <a:gdLst/>
            <a:ahLst/>
            <a:cxnLst/>
            <a:rect l="l" t="t" r="r" b="b"/>
            <a:pathLst>
              <a:path w="656875" h="843500">
                <a:moveTo>
                  <a:pt x="0" y="0"/>
                </a:moveTo>
                <a:lnTo>
                  <a:pt x="656875" y="0"/>
                </a:lnTo>
                <a:lnTo>
                  <a:pt x="656875" y="843499"/>
                </a:lnTo>
                <a:lnTo>
                  <a:pt x="0" y="843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7" name="Freeform 7"/>
          <p:cNvSpPr/>
          <p:nvPr/>
        </p:nvSpPr>
        <p:spPr>
          <a:xfrm rot="-2922100">
            <a:off x="1619890" y="6888456"/>
            <a:ext cx="289860" cy="372212"/>
          </a:xfrm>
          <a:custGeom>
            <a:avLst/>
            <a:gdLst/>
            <a:ahLst/>
            <a:cxnLst/>
            <a:rect l="l" t="t" r="r" b="b"/>
            <a:pathLst>
              <a:path w="289860" h="372212">
                <a:moveTo>
                  <a:pt x="0" y="0"/>
                </a:moveTo>
                <a:lnTo>
                  <a:pt x="289860" y="0"/>
                </a:lnTo>
                <a:lnTo>
                  <a:pt x="289860" y="372212"/>
                </a:lnTo>
                <a:lnTo>
                  <a:pt x="0" y="3722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8" name="Freeform 8"/>
          <p:cNvSpPr/>
          <p:nvPr/>
        </p:nvSpPr>
        <p:spPr>
          <a:xfrm>
            <a:off x="7126692" y="1463560"/>
            <a:ext cx="3673281" cy="8162846"/>
          </a:xfrm>
          <a:custGeom>
            <a:avLst/>
            <a:gdLst/>
            <a:ahLst/>
            <a:cxnLst/>
            <a:rect l="l" t="t" r="r" b="b"/>
            <a:pathLst>
              <a:path w="3673281" h="8162846">
                <a:moveTo>
                  <a:pt x="0" y="0"/>
                </a:moveTo>
                <a:lnTo>
                  <a:pt x="3673281" y="0"/>
                </a:lnTo>
                <a:lnTo>
                  <a:pt x="3673281" y="8162846"/>
                </a:lnTo>
                <a:lnTo>
                  <a:pt x="0" y="8162846"/>
                </a:lnTo>
                <a:lnTo>
                  <a:pt x="0" y="0"/>
                </a:lnTo>
                <a:close/>
              </a:path>
            </a:pathLst>
          </a:custGeom>
          <a:blipFill>
            <a:blip r:embed="rId10"/>
            <a:stretch>
              <a:fillRect/>
            </a:stretch>
          </a:blipFill>
        </p:spPr>
        <p:txBody>
          <a:bodyPr/>
          <a:lstStyle/>
          <a:p>
            <a:endParaRPr lang="pt-BR"/>
          </a:p>
        </p:txBody>
      </p:sp>
      <p:sp>
        <p:nvSpPr>
          <p:cNvPr id="9" name="TextBox 9"/>
          <p:cNvSpPr txBox="1"/>
          <p:nvPr/>
        </p:nvSpPr>
        <p:spPr>
          <a:xfrm>
            <a:off x="4849756" y="431718"/>
            <a:ext cx="6718356" cy="596982"/>
          </a:xfrm>
          <a:prstGeom prst="rect">
            <a:avLst/>
          </a:prstGeom>
        </p:spPr>
        <p:txBody>
          <a:bodyPr lIns="0" tIns="0" rIns="0" bIns="0" rtlCol="0" anchor="t">
            <a:spAutoFit/>
          </a:bodyPr>
          <a:lstStyle/>
          <a:p>
            <a:pPr algn="ctr">
              <a:lnSpc>
                <a:spcPts val="4895"/>
              </a:lnSpc>
              <a:spcBef>
                <a:spcPct val="0"/>
              </a:spcBef>
            </a:pPr>
            <a:r>
              <a:rPr lang="en-US" sz="3496">
                <a:solidFill>
                  <a:srgbClr val="000000"/>
                </a:solidFill>
                <a:latin typeface="Anonymous Pro Bold"/>
              </a:rPr>
              <a:t>Ecrã Inicial: Mobile</a:t>
            </a:r>
          </a:p>
        </p:txBody>
      </p:sp>
      <p:sp>
        <p:nvSpPr>
          <p:cNvPr id="10" name="TextBox 10"/>
          <p:cNvSpPr txBox="1"/>
          <p:nvPr/>
        </p:nvSpPr>
        <p:spPr>
          <a:xfrm>
            <a:off x="4547752" y="4624148"/>
            <a:ext cx="1984151" cy="1554951"/>
          </a:xfrm>
          <a:prstGeom prst="rect">
            <a:avLst/>
          </a:prstGeom>
        </p:spPr>
        <p:txBody>
          <a:bodyPr lIns="0" tIns="0" rIns="0" bIns="0" rtlCol="0" anchor="t">
            <a:spAutoFit/>
          </a:bodyPr>
          <a:lstStyle/>
          <a:p>
            <a:pPr algn="ctr">
              <a:lnSpc>
                <a:spcPts val="2492"/>
              </a:lnSpc>
              <a:spcBef>
                <a:spcPct val="0"/>
              </a:spcBef>
            </a:pPr>
            <a:r>
              <a:rPr lang="en-US" sz="1780">
                <a:solidFill>
                  <a:srgbClr val="000000"/>
                </a:solidFill>
                <a:latin typeface="Anonymous Pro Bold"/>
              </a:rPr>
              <a:t>Exibe o Anime mais buscado e/ou o que foi atualizado recentemente</a:t>
            </a:r>
          </a:p>
        </p:txBody>
      </p:sp>
      <p:grpSp>
        <p:nvGrpSpPr>
          <p:cNvPr id="11" name="Group 11"/>
          <p:cNvGrpSpPr/>
          <p:nvPr/>
        </p:nvGrpSpPr>
        <p:grpSpPr>
          <a:xfrm>
            <a:off x="6859171" y="2171625"/>
            <a:ext cx="4095695" cy="4537773"/>
            <a:chOff x="0" y="0"/>
            <a:chExt cx="1078701" cy="1195134"/>
          </a:xfrm>
        </p:grpSpPr>
        <p:sp>
          <p:nvSpPr>
            <p:cNvPr id="12" name="Freeform 12"/>
            <p:cNvSpPr/>
            <p:nvPr/>
          </p:nvSpPr>
          <p:spPr>
            <a:xfrm>
              <a:off x="0" y="0"/>
              <a:ext cx="1078701" cy="1195134"/>
            </a:xfrm>
            <a:custGeom>
              <a:avLst/>
              <a:gdLst/>
              <a:ahLst/>
              <a:cxnLst/>
              <a:rect l="l" t="t" r="r" b="b"/>
              <a:pathLst>
                <a:path w="1078701" h="1195134">
                  <a:moveTo>
                    <a:pt x="0" y="0"/>
                  </a:moveTo>
                  <a:lnTo>
                    <a:pt x="1078701" y="0"/>
                  </a:lnTo>
                  <a:lnTo>
                    <a:pt x="1078701" y="1195134"/>
                  </a:lnTo>
                  <a:lnTo>
                    <a:pt x="0" y="1195134"/>
                  </a:lnTo>
                  <a:close/>
                </a:path>
              </a:pathLst>
            </a:custGeom>
            <a:solidFill>
              <a:srgbClr val="000000">
                <a:alpha val="0"/>
              </a:srgbClr>
            </a:solidFill>
            <a:ln w="66675" cap="sq">
              <a:solidFill>
                <a:srgbClr val="C1FF72"/>
              </a:solidFill>
              <a:prstDash val="solid"/>
              <a:miter/>
            </a:ln>
          </p:spPr>
          <p:txBody>
            <a:bodyPr/>
            <a:lstStyle/>
            <a:p>
              <a:endParaRPr lang="pt-BR"/>
            </a:p>
          </p:txBody>
        </p:sp>
        <p:sp>
          <p:nvSpPr>
            <p:cNvPr id="13" name="TextBox 13"/>
            <p:cNvSpPr txBox="1"/>
            <p:nvPr/>
          </p:nvSpPr>
          <p:spPr>
            <a:xfrm>
              <a:off x="0" y="-47625"/>
              <a:ext cx="1078701" cy="1242759"/>
            </a:xfrm>
            <a:prstGeom prst="rect">
              <a:avLst/>
            </a:prstGeom>
          </p:spPr>
          <p:txBody>
            <a:bodyPr lIns="50800" tIns="50800" rIns="50800" bIns="50800" rtlCol="0" anchor="ctr"/>
            <a:lstStyle/>
            <a:p>
              <a:pPr algn="ctr">
                <a:lnSpc>
                  <a:spcPts val="3495"/>
                </a:lnSpc>
              </a:pPr>
              <a:endParaRPr/>
            </a:p>
          </p:txBody>
        </p:sp>
      </p:grpSp>
      <p:sp>
        <p:nvSpPr>
          <p:cNvPr id="14" name="Freeform 14"/>
          <p:cNvSpPr/>
          <p:nvPr/>
        </p:nvSpPr>
        <p:spPr>
          <a:xfrm>
            <a:off x="5552036" y="2949591"/>
            <a:ext cx="1319344" cy="976314"/>
          </a:xfrm>
          <a:custGeom>
            <a:avLst/>
            <a:gdLst/>
            <a:ahLst/>
            <a:cxnLst/>
            <a:rect l="l" t="t" r="r" b="b"/>
            <a:pathLst>
              <a:path w="1319344" h="976314">
                <a:moveTo>
                  <a:pt x="0" y="0"/>
                </a:moveTo>
                <a:lnTo>
                  <a:pt x="1319344" y="0"/>
                </a:lnTo>
                <a:lnTo>
                  <a:pt x="1319344" y="976314"/>
                </a:lnTo>
                <a:lnTo>
                  <a:pt x="0" y="9763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15" name="Freeform 15"/>
          <p:cNvSpPr/>
          <p:nvPr/>
        </p:nvSpPr>
        <p:spPr>
          <a:xfrm rot="4411083">
            <a:off x="3818220" y="4291526"/>
            <a:ext cx="3467631" cy="2258295"/>
          </a:xfrm>
          <a:custGeom>
            <a:avLst/>
            <a:gdLst/>
            <a:ahLst/>
            <a:cxnLst/>
            <a:rect l="l" t="t" r="r" b="b"/>
            <a:pathLst>
              <a:path w="3467631" h="2258295">
                <a:moveTo>
                  <a:pt x="0" y="0"/>
                </a:moveTo>
                <a:lnTo>
                  <a:pt x="3467632" y="0"/>
                </a:lnTo>
                <a:lnTo>
                  <a:pt x="3467632" y="2258295"/>
                </a:lnTo>
                <a:lnTo>
                  <a:pt x="0" y="22582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grpSp>
        <p:nvGrpSpPr>
          <p:cNvPr id="16" name="Group 16"/>
          <p:cNvGrpSpPr/>
          <p:nvPr/>
        </p:nvGrpSpPr>
        <p:grpSpPr>
          <a:xfrm>
            <a:off x="7247114" y="1715770"/>
            <a:ext cx="1457719" cy="581449"/>
            <a:chOff x="0" y="0"/>
            <a:chExt cx="383926" cy="153139"/>
          </a:xfrm>
        </p:grpSpPr>
        <p:sp>
          <p:nvSpPr>
            <p:cNvPr id="17" name="Freeform 17"/>
            <p:cNvSpPr/>
            <p:nvPr/>
          </p:nvSpPr>
          <p:spPr>
            <a:xfrm>
              <a:off x="0" y="0"/>
              <a:ext cx="383926" cy="153139"/>
            </a:xfrm>
            <a:custGeom>
              <a:avLst/>
              <a:gdLst/>
              <a:ahLst/>
              <a:cxnLst/>
              <a:rect l="l" t="t" r="r" b="b"/>
              <a:pathLst>
                <a:path w="383926" h="153139">
                  <a:moveTo>
                    <a:pt x="0" y="0"/>
                  </a:moveTo>
                  <a:lnTo>
                    <a:pt x="383926" y="0"/>
                  </a:lnTo>
                  <a:lnTo>
                    <a:pt x="383926" y="153139"/>
                  </a:lnTo>
                  <a:lnTo>
                    <a:pt x="0" y="153139"/>
                  </a:lnTo>
                  <a:close/>
                </a:path>
              </a:pathLst>
            </a:custGeom>
            <a:solidFill>
              <a:srgbClr val="000000">
                <a:alpha val="0"/>
              </a:srgbClr>
            </a:solidFill>
            <a:ln w="38100" cap="sq">
              <a:solidFill>
                <a:srgbClr val="FFDE59"/>
              </a:solidFill>
              <a:prstDash val="solid"/>
              <a:miter/>
            </a:ln>
          </p:spPr>
          <p:txBody>
            <a:bodyPr/>
            <a:lstStyle/>
            <a:p>
              <a:endParaRPr lang="pt-BR"/>
            </a:p>
          </p:txBody>
        </p:sp>
        <p:sp>
          <p:nvSpPr>
            <p:cNvPr id="18" name="TextBox 18"/>
            <p:cNvSpPr txBox="1"/>
            <p:nvPr/>
          </p:nvSpPr>
          <p:spPr>
            <a:xfrm>
              <a:off x="0" y="-47625"/>
              <a:ext cx="383926" cy="200764"/>
            </a:xfrm>
            <a:prstGeom prst="rect">
              <a:avLst/>
            </a:prstGeom>
          </p:spPr>
          <p:txBody>
            <a:bodyPr lIns="50800" tIns="50800" rIns="50800" bIns="50800" rtlCol="0" anchor="ctr"/>
            <a:lstStyle/>
            <a:p>
              <a:pPr algn="ctr">
                <a:lnSpc>
                  <a:spcPts val="3495"/>
                </a:lnSpc>
              </a:pPr>
              <a:endParaRPr/>
            </a:p>
          </p:txBody>
        </p:sp>
      </p:grpSp>
      <p:sp>
        <p:nvSpPr>
          <p:cNvPr id="19" name="Freeform 19"/>
          <p:cNvSpPr/>
          <p:nvPr/>
        </p:nvSpPr>
        <p:spPr>
          <a:xfrm flipH="1">
            <a:off x="5675581" y="1245226"/>
            <a:ext cx="1571534" cy="709873"/>
          </a:xfrm>
          <a:custGeom>
            <a:avLst/>
            <a:gdLst/>
            <a:ahLst/>
            <a:cxnLst/>
            <a:rect l="l" t="t" r="r" b="b"/>
            <a:pathLst>
              <a:path w="1571534" h="709873">
                <a:moveTo>
                  <a:pt x="1571533" y="0"/>
                </a:moveTo>
                <a:lnTo>
                  <a:pt x="0" y="0"/>
                </a:lnTo>
                <a:lnTo>
                  <a:pt x="0" y="709873"/>
                </a:lnTo>
                <a:lnTo>
                  <a:pt x="1571533" y="709873"/>
                </a:lnTo>
                <a:lnTo>
                  <a:pt x="1571533"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sp>
        <p:nvSpPr>
          <p:cNvPr id="20" name="TextBox 20"/>
          <p:cNvSpPr txBox="1"/>
          <p:nvPr/>
        </p:nvSpPr>
        <p:spPr>
          <a:xfrm>
            <a:off x="3611885" y="1528431"/>
            <a:ext cx="1569083" cy="1036925"/>
          </a:xfrm>
          <a:prstGeom prst="rect">
            <a:avLst/>
          </a:prstGeom>
        </p:spPr>
        <p:txBody>
          <a:bodyPr lIns="0" tIns="0" rIns="0" bIns="0" rtlCol="0" anchor="t">
            <a:spAutoFit/>
          </a:bodyPr>
          <a:lstStyle/>
          <a:p>
            <a:pPr algn="ctr">
              <a:lnSpc>
                <a:spcPts val="2764"/>
              </a:lnSpc>
              <a:spcBef>
                <a:spcPct val="0"/>
              </a:spcBef>
            </a:pPr>
            <a:r>
              <a:rPr lang="en-US" sz="1974">
                <a:solidFill>
                  <a:srgbClr val="000000"/>
                </a:solidFill>
                <a:latin typeface="Anonymous Pro Bold"/>
              </a:rPr>
              <a:t>Retorna para a tela inicial.</a:t>
            </a:r>
          </a:p>
        </p:txBody>
      </p:sp>
      <p:sp>
        <p:nvSpPr>
          <p:cNvPr id="21" name="Freeform 21"/>
          <p:cNvSpPr/>
          <p:nvPr/>
        </p:nvSpPr>
        <p:spPr>
          <a:xfrm>
            <a:off x="2709273" y="991043"/>
            <a:ext cx="3036863" cy="2030902"/>
          </a:xfrm>
          <a:custGeom>
            <a:avLst/>
            <a:gdLst/>
            <a:ahLst/>
            <a:cxnLst/>
            <a:rect l="l" t="t" r="r" b="b"/>
            <a:pathLst>
              <a:path w="3036863" h="2030902">
                <a:moveTo>
                  <a:pt x="0" y="0"/>
                </a:moveTo>
                <a:lnTo>
                  <a:pt x="3036863" y="0"/>
                </a:lnTo>
                <a:lnTo>
                  <a:pt x="3036863" y="2030902"/>
                </a:lnTo>
                <a:lnTo>
                  <a:pt x="0" y="20309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grpSp>
        <p:nvGrpSpPr>
          <p:cNvPr id="22" name="Group 22"/>
          <p:cNvGrpSpPr/>
          <p:nvPr/>
        </p:nvGrpSpPr>
        <p:grpSpPr>
          <a:xfrm>
            <a:off x="6859171" y="6640696"/>
            <a:ext cx="4196114" cy="1953424"/>
            <a:chOff x="0" y="0"/>
            <a:chExt cx="1105149" cy="514482"/>
          </a:xfrm>
        </p:grpSpPr>
        <p:sp>
          <p:nvSpPr>
            <p:cNvPr id="23" name="Freeform 23"/>
            <p:cNvSpPr/>
            <p:nvPr/>
          </p:nvSpPr>
          <p:spPr>
            <a:xfrm>
              <a:off x="0" y="0"/>
              <a:ext cx="1105149" cy="514482"/>
            </a:xfrm>
            <a:custGeom>
              <a:avLst/>
              <a:gdLst/>
              <a:ahLst/>
              <a:cxnLst/>
              <a:rect l="l" t="t" r="r" b="b"/>
              <a:pathLst>
                <a:path w="1105149" h="514482">
                  <a:moveTo>
                    <a:pt x="0" y="0"/>
                  </a:moveTo>
                  <a:lnTo>
                    <a:pt x="1105149" y="0"/>
                  </a:lnTo>
                  <a:lnTo>
                    <a:pt x="1105149" y="514482"/>
                  </a:lnTo>
                  <a:lnTo>
                    <a:pt x="0" y="514482"/>
                  </a:lnTo>
                  <a:close/>
                </a:path>
              </a:pathLst>
            </a:custGeom>
            <a:solidFill>
              <a:srgbClr val="000000">
                <a:alpha val="0"/>
              </a:srgbClr>
            </a:solidFill>
            <a:ln w="47625" cap="sq">
              <a:solidFill>
                <a:srgbClr val="5CE1E6"/>
              </a:solidFill>
              <a:prstDash val="solid"/>
              <a:miter/>
            </a:ln>
          </p:spPr>
          <p:txBody>
            <a:bodyPr/>
            <a:lstStyle/>
            <a:p>
              <a:endParaRPr lang="pt-BR"/>
            </a:p>
          </p:txBody>
        </p:sp>
        <p:sp>
          <p:nvSpPr>
            <p:cNvPr id="24" name="TextBox 24"/>
            <p:cNvSpPr txBox="1"/>
            <p:nvPr/>
          </p:nvSpPr>
          <p:spPr>
            <a:xfrm>
              <a:off x="0" y="-47625"/>
              <a:ext cx="1105149" cy="562107"/>
            </a:xfrm>
            <a:prstGeom prst="rect">
              <a:avLst/>
            </a:prstGeom>
          </p:spPr>
          <p:txBody>
            <a:bodyPr lIns="50800" tIns="50800" rIns="50800" bIns="50800" rtlCol="0" anchor="ctr"/>
            <a:lstStyle/>
            <a:p>
              <a:pPr algn="ctr">
                <a:lnSpc>
                  <a:spcPts val="3495"/>
                </a:lnSpc>
              </a:pPr>
              <a:endParaRPr/>
            </a:p>
          </p:txBody>
        </p:sp>
      </p:grpSp>
      <p:sp>
        <p:nvSpPr>
          <p:cNvPr id="25" name="Freeform 25"/>
          <p:cNvSpPr/>
          <p:nvPr/>
        </p:nvSpPr>
        <p:spPr>
          <a:xfrm rot="1244494" flipH="1">
            <a:off x="2896942" y="6741980"/>
            <a:ext cx="3905629" cy="1103340"/>
          </a:xfrm>
          <a:custGeom>
            <a:avLst/>
            <a:gdLst/>
            <a:ahLst/>
            <a:cxnLst/>
            <a:rect l="l" t="t" r="r" b="b"/>
            <a:pathLst>
              <a:path w="3905629" h="1103340">
                <a:moveTo>
                  <a:pt x="3905629" y="0"/>
                </a:moveTo>
                <a:lnTo>
                  <a:pt x="0" y="0"/>
                </a:lnTo>
                <a:lnTo>
                  <a:pt x="0" y="1103340"/>
                </a:lnTo>
                <a:lnTo>
                  <a:pt x="3905629" y="1103340"/>
                </a:lnTo>
                <a:lnTo>
                  <a:pt x="3905629"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pt-BR"/>
          </a:p>
        </p:txBody>
      </p:sp>
      <p:sp>
        <p:nvSpPr>
          <p:cNvPr id="26" name="TextBox 26"/>
          <p:cNvSpPr txBox="1"/>
          <p:nvPr/>
        </p:nvSpPr>
        <p:spPr>
          <a:xfrm>
            <a:off x="940485" y="4678761"/>
            <a:ext cx="2772413" cy="1500338"/>
          </a:xfrm>
          <a:prstGeom prst="rect">
            <a:avLst/>
          </a:prstGeom>
        </p:spPr>
        <p:txBody>
          <a:bodyPr lIns="0" tIns="0" rIns="0" bIns="0" rtlCol="0" anchor="t">
            <a:spAutoFit/>
          </a:bodyPr>
          <a:lstStyle/>
          <a:p>
            <a:pPr algn="ctr">
              <a:lnSpc>
                <a:spcPts val="2402"/>
              </a:lnSpc>
              <a:spcBef>
                <a:spcPct val="0"/>
              </a:spcBef>
            </a:pPr>
            <a:r>
              <a:rPr lang="en-US" sz="1716">
                <a:solidFill>
                  <a:srgbClr val="000000"/>
                </a:solidFill>
                <a:latin typeface="Anonymous Pro Bold"/>
              </a:rPr>
              <a:t>Exibe recomendações baseadas em seus gostos pessoais, verificadas com base nos últimos animes assistidos</a:t>
            </a:r>
          </a:p>
        </p:txBody>
      </p:sp>
      <p:grpSp>
        <p:nvGrpSpPr>
          <p:cNvPr id="27" name="Group 27"/>
          <p:cNvGrpSpPr/>
          <p:nvPr/>
        </p:nvGrpSpPr>
        <p:grpSpPr>
          <a:xfrm>
            <a:off x="10209783" y="1787572"/>
            <a:ext cx="912386" cy="384053"/>
            <a:chOff x="0" y="0"/>
            <a:chExt cx="240299" cy="101150"/>
          </a:xfrm>
        </p:grpSpPr>
        <p:sp>
          <p:nvSpPr>
            <p:cNvPr id="28" name="Freeform 28"/>
            <p:cNvSpPr/>
            <p:nvPr/>
          </p:nvSpPr>
          <p:spPr>
            <a:xfrm>
              <a:off x="0" y="0"/>
              <a:ext cx="240299" cy="101150"/>
            </a:xfrm>
            <a:custGeom>
              <a:avLst/>
              <a:gdLst/>
              <a:ahLst/>
              <a:cxnLst/>
              <a:rect l="l" t="t" r="r" b="b"/>
              <a:pathLst>
                <a:path w="240299" h="101150">
                  <a:moveTo>
                    <a:pt x="0" y="0"/>
                  </a:moveTo>
                  <a:lnTo>
                    <a:pt x="240299" y="0"/>
                  </a:lnTo>
                  <a:lnTo>
                    <a:pt x="240299" y="101150"/>
                  </a:lnTo>
                  <a:lnTo>
                    <a:pt x="0" y="101150"/>
                  </a:lnTo>
                  <a:close/>
                </a:path>
              </a:pathLst>
            </a:custGeom>
            <a:solidFill>
              <a:srgbClr val="000000">
                <a:alpha val="0"/>
              </a:srgbClr>
            </a:solidFill>
            <a:ln w="38100" cap="sq">
              <a:solidFill>
                <a:srgbClr val="CB6CE6"/>
              </a:solidFill>
              <a:prstDash val="solid"/>
              <a:miter/>
            </a:ln>
          </p:spPr>
          <p:txBody>
            <a:bodyPr/>
            <a:lstStyle/>
            <a:p>
              <a:endParaRPr lang="pt-BR"/>
            </a:p>
          </p:txBody>
        </p:sp>
        <p:sp>
          <p:nvSpPr>
            <p:cNvPr id="29" name="TextBox 29"/>
            <p:cNvSpPr txBox="1"/>
            <p:nvPr/>
          </p:nvSpPr>
          <p:spPr>
            <a:xfrm>
              <a:off x="0" y="-47625"/>
              <a:ext cx="240299" cy="148775"/>
            </a:xfrm>
            <a:prstGeom prst="rect">
              <a:avLst/>
            </a:prstGeom>
          </p:spPr>
          <p:txBody>
            <a:bodyPr lIns="50800" tIns="50800" rIns="50800" bIns="50800" rtlCol="0" anchor="ctr"/>
            <a:lstStyle/>
            <a:p>
              <a:pPr algn="ctr">
                <a:lnSpc>
                  <a:spcPts val="3495"/>
                </a:lnSpc>
              </a:pPr>
              <a:endParaRPr/>
            </a:p>
          </p:txBody>
        </p:sp>
      </p:grpSp>
      <p:sp>
        <p:nvSpPr>
          <p:cNvPr id="30" name="Freeform 30"/>
          <p:cNvSpPr/>
          <p:nvPr/>
        </p:nvSpPr>
        <p:spPr>
          <a:xfrm rot="10709098" flipH="1">
            <a:off x="11058946" y="1737932"/>
            <a:ext cx="1028249" cy="290480"/>
          </a:xfrm>
          <a:custGeom>
            <a:avLst/>
            <a:gdLst/>
            <a:ahLst/>
            <a:cxnLst/>
            <a:rect l="l" t="t" r="r" b="b"/>
            <a:pathLst>
              <a:path w="1028249" h="290480">
                <a:moveTo>
                  <a:pt x="1028249" y="0"/>
                </a:moveTo>
                <a:lnTo>
                  <a:pt x="0" y="0"/>
                </a:lnTo>
                <a:lnTo>
                  <a:pt x="0" y="290480"/>
                </a:lnTo>
                <a:lnTo>
                  <a:pt x="1028249" y="290480"/>
                </a:lnTo>
                <a:lnTo>
                  <a:pt x="1028249"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pt-BR"/>
          </a:p>
        </p:txBody>
      </p:sp>
      <p:sp>
        <p:nvSpPr>
          <p:cNvPr id="31" name="TextBox 31"/>
          <p:cNvSpPr txBox="1"/>
          <p:nvPr/>
        </p:nvSpPr>
        <p:spPr>
          <a:xfrm>
            <a:off x="12577979" y="1668145"/>
            <a:ext cx="2224001" cy="874514"/>
          </a:xfrm>
          <a:prstGeom prst="rect">
            <a:avLst/>
          </a:prstGeom>
        </p:spPr>
        <p:txBody>
          <a:bodyPr lIns="0" tIns="0" rIns="0" bIns="0" rtlCol="0" anchor="t">
            <a:spAutoFit/>
          </a:bodyPr>
          <a:lstStyle/>
          <a:p>
            <a:pPr algn="ctr">
              <a:lnSpc>
                <a:spcPts val="2306"/>
              </a:lnSpc>
              <a:spcBef>
                <a:spcPct val="0"/>
              </a:spcBef>
            </a:pPr>
            <a:r>
              <a:rPr lang="en-US" sz="1647">
                <a:solidFill>
                  <a:srgbClr val="000000"/>
                </a:solidFill>
                <a:latin typeface="Anonymous Pro Bold"/>
              </a:rPr>
              <a:t>Busca por títulos, porém, sem auxílio de categorias</a:t>
            </a:r>
          </a:p>
        </p:txBody>
      </p:sp>
      <p:sp>
        <p:nvSpPr>
          <p:cNvPr id="32" name="Freeform 32"/>
          <p:cNvSpPr/>
          <p:nvPr/>
        </p:nvSpPr>
        <p:spPr>
          <a:xfrm>
            <a:off x="11848325" y="991043"/>
            <a:ext cx="3297031" cy="2204890"/>
          </a:xfrm>
          <a:custGeom>
            <a:avLst/>
            <a:gdLst/>
            <a:ahLst/>
            <a:cxnLst/>
            <a:rect l="l" t="t" r="r" b="b"/>
            <a:pathLst>
              <a:path w="3297031" h="2204890">
                <a:moveTo>
                  <a:pt x="0" y="0"/>
                </a:moveTo>
                <a:lnTo>
                  <a:pt x="3297031" y="0"/>
                </a:lnTo>
                <a:lnTo>
                  <a:pt x="3297031" y="2204890"/>
                </a:lnTo>
                <a:lnTo>
                  <a:pt x="0" y="220489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33" name="Freeform 33"/>
          <p:cNvSpPr/>
          <p:nvPr/>
        </p:nvSpPr>
        <p:spPr>
          <a:xfrm flipH="1">
            <a:off x="5425941" y="8239184"/>
            <a:ext cx="1571534" cy="709873"/>
          </a:xfrm>
          <a:custGeom>
            <a:avLst/>
            <a:gdLst/>
            <a:ahLst/>
            <a:cxnLst/>
            <a:rect l="l" t="t" r="r" b="b"/>
            <a:pathLst>
              <a:path w="1571534" h="709873">
                <a:moveTo>
                  <a:pt x="1571534" y="0"/>
                </a:moveTo>
                <a:lnTo>
                  <a:pt x="0" y="0"/>
                </a:lnTo>
                <a:lnTo>
                  <a:pt x="0" y="709873"/>
                </a:lnTo>
                <a:lnTo>
                  <a:pt x="1571534" y="709873"/>
                </a:lnTo>
                <a:lnTo>
                  <a:pt x="1571534"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grpSp>
        <p:nvGrpSpPr>
          <p:cNvPr id="34" name="Group 34"/>
          <p:cNvGrpSpPr/>
          <p:nvPr/>
        </p:nvGrpSpPr>
        <p:grpSpPr>
          <a:xfrm>
            <a:off x="6987107" y="8594121"/>
            <a:ext cx="868445" cy="581449"/>
            <a:chOff x="0" y="0"/>
            <a:chExt cx="228726" cy="153139"/>
          </a:xfrm>
        </p:grpSpPr>
        <p:sp>
          <p:nvSpPr>
            <p:cNvPr id="35" name="Freeform 35"/>
            <p:cNvSpPr/>
            <p:nvPr/>
          </p:nvSpPr>
          <p:spPr>
            <a:xfrm>
              <a:off x="0" y="0"/>
              <a:ext cx="228726" cy="153139"/>
            </a:xfrm>
            <a:custGeom>
              <a:avLst/>
              <a:gdLst/>
              <a:ahLst/>
              <a:cxnLst/>
              <a:rect l="l" t="t" r="r" b="b"/>
              <a:pathLst>
                <a:path w="228726" h="153139">
                  <a:moveTo>
                    <a:pt x="0" y="0"/>
                  </a:moveTo>
                  <a:lnTo>
                    <a:pt x="228726" y="0"/>
                  </a:lnTo>
                  <a:lnTo>
                    <a:pt x="228726" y="153139"/>
                  </a:lnTo>
                  <a:lnTo>
                    <a:pt x="0" y="153139"/>
                  </a:lnTo>
                  <a:close/>
                </a:path>
              </a:pathLst>
            </a:custGeom>
            <a:solidFill>
              <a:srgbClr val="000000">
                <a:alpha val="0"/>
              </a:srgbClr>
            </a:solidFill>
            <a:ln w="38100" cap="sq">
              <a:solidFill>
                <a:srgbClr val="FFDE59"/>
              </a:solidFill>
              <a:prstDash val="solid"/>
              <a:miter/>
            </a:ln>
          </p:spPr>
          <p:txBody>
            <a:bodyPr/>
            <a:lstStyle/>
            <a:p>
              <a:endParaRPr lang="pt-BR"/>
            </a:p>
          </p:txBody>
        </p:sp>
        <p:sp>
          <p:nvSpPr>
            <p:cNvPr id="36" name="TextBox 36"/>
            <p:cNvSpPr txBox="1"/>
            <p:nvPr/>
          </p:nvSpPr>
          <p:spPr>
            <a:xfrm>
              <a:off x="0" y="-47625"/>
              <a:ext cx="228726" cy="200764"/>
            </a:xfrm>
            <a:prstGeom prst="rect">
              <a:avLst/>
            </a:prstGeom>
          </p:spPr>
          <p:txBody>
            <a:bodyPr lIns="50800" tIns="50800" rIns="50800" bIns="50800" rtlCol="0" anchor="ctr"/>
            <a:lstStyle/>
            <a:p>
              <a:pPr algn="ctr">
                <a:lnSpc>
                  <a:spcPts val="3495"/>
                </a:lnSpc>
              </a:pPr>
              <a:endParaRPr/>
            </a:p>
          </p:txBody>
        </p:sp>
      </p:grpSp>
      <p:sp>
        <p:nvSpPr>
          <p:cNvPr id="37" name="TextBox 37"/>
          <p:cNvSpPr txBox="1"/>
          <p:nvPr/>
        </p:nvSpPr>
        <p:spPr>
          <a:xfrm>
            <a:off x="3544812" y="8674422"/>
            <a:ext cx="1785879" cy="964195"/>
          </a:xfrm>
          <a:prstGeom prst="rect">
            <a:avLst/>
          </a:prstGeom>
        </p:spPr>
        <p:txBody>
          <a:bodyPr lIns="0" tIns="0" rIns="0" bIns="0" rtlCol="0" anchor="t">
            <a:spAutoFit/>
          </a:bodyPr>
          <a:lstStyle/>
          <a:p>
            <a:pPr algn="ctr">
              <a:lnSpc>
                <a:spcPts val="2587"/>
              </a:lnSpc>
              <a:spcBef>
                <a:spcPct val="0"/>
              </a:spcBef>
            </a:pPr>
            <a:r>
              <a:rPr lang="en-US" sz="1848">
                <a:solidFill>
                  <a:srgbClr val="000000"/>
                </a:solidFill>
                <a:latin typeface="Anonymous Pro Bold"/>
              </a:rPr>
              <a:t>Retorna para a tela inicial.</a:t>
            </a:r>
          </a:p>
        </p:txBody>
      </p:sp>
      <p:sp>
        <p:nvSpPr>
          <p:cNvPr id="38" name="Freeform 38"/>
          <p:cNvSpPr/>
          <p:nvPr/>
        </p:nvSpPr>
        <p:spPr>
          <a:xfrm>
            <a:off x="2709273" y="8160119"/>
            <a:ext cx="3036863" cy="2030902"/>
          </a:xfrm>
          <a:custGeom>
            <a:avLst/>
            <a:gdLst/>
            <a:ahLst/>
            <a:cxnLst/>
            <a:rect l="l" t="t" r="r" b="b"/>
            <a:pathLst>
              <a:path w="3036863" h="2030902">
                <a:moveTo>
                  <a:pt x="0" y="0"/>
                </a:moveTo>
                <a:lnTo>
                  <a:pt x="3036863" y="0"/>
                </a:lnTo>
                <a:lnTo>
                  <a:pt x="3036863" y="2030902"/>
                </a:lnTo>
                <a:lnTo>
                  <a:pt x="0" y="203090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grpSp>
        <p:nvGrpSpPr>
          <p:cNvPr id="39" name="Group 39"/>
          <p:cNvGrpSpPr/>
          <p:nvPr/>
        </p:nvGrpSpPr>
        <p:grpSpPr>
          <a:xfrm>
            <a:off x="7950802" y="8594121"/>
            <a:ext cx="582226" cy="581449"/>
            <a:chOff x="0" y="0"/>
            <a:chExt cx="153344" cy="153139"/>
          </a:xfrm>
        </p:grpSpPr>
        <p:sp>
          <p:nvSpPr>
            <p:cNvPr id="40" name="Freeform 40"/>
            <p:cNvSpPr/>
            <p:nvPr/>
          </p:nvSpPr>
          <p:spPr>
            <a:xfrm>
              <a:off x="0" y="0"/>
              <a:ext cx="153344" cy="153139"/>
            </a:xfrm>
            <a:custGeom>
              <a:avLst/>
              <a:gdLst/>
              <a:ahLst/>
              <a:cxnLst/>
              <a:rect l="l" t="t" r="r" b="b"/>
              <a:pathLst>
                <a:path w="153344" h="153139">
                  <a:moveTo>
                    <a:pt x="0" y="0"/>
                  </a:moveTo>
                  <a:lnTo>
                    <a:pt x="153344" y="0"/>
                  </a:lnTo>
                  <a:lnTo>
                    <a:pt x="153344" y="153139"/>
                  </a:lnTo>
                  <a:lnTo>
                    <a:pt x="0" y="153139"/>
                  </a:lnTo>
                  <a:close/>
                </a:path>
              </a:pathLst>
            </a:custGeom>
            <a:solidFill>
              <a:srgbClr val="000000">
                <a:alpha val="0"/>
              </a:srgbClr>
            </a:solidFill>
            <a:ln w="38100" cap="sq">
              <a:solidFill>
                <a:srgbClr val="FF66C4"/>
              </a:solidFill>
              <a:prstDash val="solid"/>
              <a:miter/>
            </a:ln>
          </p:spPr>
          <p:txBody>
            <a:bodyPr/>
            <a:lstStyle/>
            <a:p>
              <a:endParaRPr lang="pt-BR"/>
            </a:p>
          </p:txBody>
        </p:sp>
        <p:sp>
          <p:nvSpPr>
            <p:cNvPr id="41" name="TextBox 41"/>
            <p:cNvSpPr txBox="1"/>
            <p:nvPr/>
          </p:nvSpPr>
          <p:spPr>
            <a:xfrm>
              <a:off x="0" y="-47625"/>
              <a:ext cx="153344" cy="200764"/>
            </a:xfrm>
            <a:prstGeom prst="rect">
              <a:avLst/>
            </a:prstGeom>
          </p:spPr>
          <p:txBody>
            <a:bodyPr lIns="50800" tIns="50800" rIns="50800" bIns="50800" rtlCol="0" anchor="ctr"/>
            <a:lstStyle/>
            <a:p>
              <a:pPr algn="ctr">
                <a:lnSpc>
                  <a:spcPts val="3495"/>
                </a:lnSpc>
              </a:pPr>
              <a:endParaRPr/>
            </a:p>
          </p:txBody>
        </p:sp>
      </p:grpSp>
      <p:sp>
        <p:nvSpPr>
          <p:cNvPr id="42" name="TextBox 42"/>
          <p:cNvSpPr txBox="1"/>
          <p:nvPr/>
        </p:nvSpPr>
        <p:spPr>
          <a:xfrm>
            <a:off x="12577979" y="3980940"/>
            <a:ext cx="3033488" cy="881042"/>
          </a:xfrm>
          <a:prstGeom prst="rect">
            <a:avLst/>
          </a:prstGeom>
        </p:spPr>
        <p:txBody>
          <a:bodyPr lIns="0" tIns="0" rIns="0" bIns="0" rtlCol="0" anchor="t">
            <a:spAutoFit/>
          </a:bodyPr>
          <a:lstStyle/>
          <a:p>
            <a:pPr algn="ctr">
              <a:lnSpc>
                <a:spcPts val="2363"/>
              </a:lnSpc>
              <a:spcBef>
                <a:spcPct val="0"/>
              </a:spcBef>
            </a:pPr>
            <a:r>
              <a:rPr lang="en-US" sz="1688">
                <a:solidFill>
                  <a:srgbClr val="000000"/>
                </a:solidFill>
                <a:latin typeface="Anonymous Pro Bold"/>
              </a:rPr>
              <a:t>Ir para itens salvos em lista de preferências pelo usuário</a:t>
            </a:r>
          </a:p>
        </p:txBody>
      </p:sp>
      <p:sp>
        <p:nvSpPr>
          <p:cNvPr id="43" name="Freeform 43"/>
          <p:cNvSpPr/>
          <p:nvPr/>
        </p:nvSpPr>
        <p:spPr>
          <a:xfrm rot="-5710483" flipH="1" flipV="1">
            <a:off x="8117628" y="3927143"/>
            <a:ext cx="4597810" cy="4581091"/>
          </a:xfrm>
          <a:custGeom>
            <a:avLst/>
            <a:gdLst/>
            <a:ahLst/>
            <a:cxnLst/>
            <a:rect l="l" t="t" r="r" b="b"/>
            <a:pathLst>
              <a:path w="4597810" h="4581091">
                <a:moveTo>
                  <a:pt x="4597810" y="4581091"/>
                </a:moveTo>
                <a:lnTo>
                  <a:pt x="0" y="4581091"/>
                </a:lnTo>
                <a:lnTo>
                  <a:pt x="0" y="0"/>
                </a:lnTo>
                <a:lnTo>
                  <a:pt x="4597810" y="0"/>
                </a:lnTo>
                <a:lnTo>
                  <a:pt x="4597810" y="4581091"/>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pt-BR"/>
          </a:p>
        </p:txBody>
      </p:sp>
      <p:sp>
        <p:nvSpPr>
          <p:cNvPr id="44" name="Freeform 44"/>
          <p:cNvSpPr/>
          <p:nvPr/>
        </p:nvSpPr>
        <p:spPr>
          <a:xfrm rot="454689">
            <a:off x="12625535" y="3279623"/>
            <a:ext cx="3119435" cy="2031532"/>
          </a:xfrm>
          <a:custGeom>
            <a:avLst/>
            <a:gdLst/>
            <a:ahLst/>
            <a:cxnLst/>
            <a:rect l="l" t="t" r="r" b="b"/>
            <a:pathLst>
              <a:path w="3119435" h="2031532">
                <a:moveTo>
                  <a:pt x="0" y="0"/>
                </a:moveTo>
                <a:lnTo>
                  <a:pt x="3119435" y="0"/>
                </a:lnTo>
                <a:lnTo>
                  <a:pt x="3119435" y="2031532"/>
                </a:lnTo>
                <a:lnTo>
                  <a:pt x="0" y="20315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45" name="Freeform 45"/>
          <p:cNvSpPr/>
          <p:nvPr/>
        </p:nvSpPr>
        <p:spPr>
          <a:xfrm rot="-274256">
            <a:off x="692788" y="4175628"/>
            <a:ext cx="3564003" cy="2321057"/>
          </a:xfrm>
          <a:custGeom>
            <a:avLst/>
            <a:gdLst/>
            <a:ahLst/>
            <a:cxnLst/>
            <a:rect l="l" t="t" r="r" b="b"/>
            <a:pathLst>
              <a:path w="3564003" h="2321057">
                <a:moveTo>
                  <a:pt x="0" y="0"/>
                </a:moveTo>
                <a:lnTo>
                  <a:pt x="3564004" y="0"/>
                </a:lnTo>
                <a:lnTo>
                  <a:pt x="3564004" y="2321057"/>
                </a:lnTo>
                <a:lnTo>
                  <a:pt x="0" y="23210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grpSp>
        <p:nvGrpSpPr>
          <p:cNvPr id="46" name="Group 46"/>
          <p:cNvGrpSpPr/>
          <p:nvPr/>
        </p:nvGrpSpPr>
        <p:grpSpPr>
          <a:xfrm>
            <a:off x="10167090" y="8635115"/>
            <a:ext cx="498886" cy="497267"/>
            <a:chOff x="0" y="0"/>
            <a:chExt cx="131394" cy="130967"/>
          </a:xfrm>
        </p:grpSpPr>
        <p:sp>
          <p:nvSpPr>
            <p:cNvPr id="47" name="Freeform 47"/>
            <p:cNvSpPr/>
            <p:nvPr/>
          </p:nvSpPr>
          <p:spPr>
            <a:xfrm>
              <a:off x="0" y="0"/>
              <a:ext cx="131394" cy="130967"/>
            </a:xfrm>
            <a:custGeom>
              <a:avLst/>
              <a:gdLst/>
              <a:ahLst/>
              <a:cxnLst/>
              <a:rect l="l" t="t" r="r" b="b"/>
              <a:pathLst>
                <a:path w="131394" h="130967">
                  <a:moveTo>
                    <a:pt x="0" y="0"/>
                  </a:moveTo>
                  <a:lnTo>
                    <a:pt x="131394" y="0"/>
                  </a:lnTo>
                  <a:lnTo>
                    <a:pt x="131394" y="130967"/>
                  </a:lnTo>
                  <a:lnTo>
                    <a:pt x="0" y="130967"/>
                  </a:lnTo>
                  <a:close/>
                </a:path>
              </a:pathLst>
            </a:custGeom>
            <a:solidFill>
              <a:srgbClr val="000000">
                <a:alpha val="0"/>
              </a:srgbClr>
            </a:solidFill>
            <a:ln w="38100" cap="sq">
              <a:solidFill>
                <a:srgbClr val="5CE1E6"/>
              </a:solidFill>
              <a:prstDash val="solid"/>
              <a:miter/>
            </a:ln>
          </p:spPr>
          <p:txBody>
            <a:bodyPr/>
            <a:lstStyle/>
            <a:p>
              <a:endParaRPr lang="pt-BR"/>
            </a:p>
          </p:txBody>
        </p:sp>
        <p:sp>
          <p:nvSpPr>
            <p:cNvPr id="48" name="TextBox 48"/>
            <p:cNvSpPr txBox="1"/>
            <p:nvPr/>
          </p:nvSpPr>
          <p:spPr>
            <a:xfrm>
              <a:off x="0" y="-47625"/>
              <a:ext cx="131394" cy="178592"/>
            </a:xfrm>
            <a:prstGeom prst="rect">
              <a:avLst/>
            </a:prstGeom>
          </p:spPr>
          <p:txBody>
            <a:bodyPr lIns="50800" tIns="50800" rIns="50800" bIns="50800" rtlCol="0" anchor="ctr"/>
            <a:lstStyle/>
            <a:p>
              <a:pPr algn="ctr">
                <a:lnSpc>
                  <a:spcPts val="3495"/>
                </a:lnSpc>
              </a:pPr>
              <a:endParaRPr/>
            </a:p>
          </p:txBody>
        </p:sp>
      </p:grpSp>
      <p:sp>
        <p:nvSpPr>
          <p:cNvPr id="49" name="TextBox 49"/>
          <p:cNvSpPr txBox="1"/>
          <p:nvPr/>
        </p:nvSpPr>
        <p:spPr>
          <a:xfrm>
            <a:off x="13794638" y="7667135"/>
            <a:ext cx="1585264" cy="1336852"/>
          </a:xfrm>
          <a:prstGeom prst="rect">
            <a:avLst/>
          </a:prstGeom>
        </p:spPr>
        <p:txBody>
          <a:bodyPr lIns="0" tIns="0" rIns="0" bIns="0" rtlCol="0" anchor="t">
            <a:spAutoFit/>
          </a:bodyPr>
          <a:lstStyle/>
          <a:p>
            <a:pPr algn="ctr">
              <a:lnSpc>
                <a:spcPts val="2134"/>
              </a:lnSpc>
              <a:spcBef>
                <a:spcPct val="0"/>
              </a:spcBef>
            </a:pPr>
            <a:r>
              <a:rPr lang="en-US" sz="1524">
                <a:solidFill>
                  <a:srgbClr val="000000"/>
                </a:solidFill>
                <a:latin typeface="Anonymous Pro Bold"/>
              </a:rPr>
              <a:t>Criar conta, iniciar sessão ou resgatar cartão de oferta</a:t>
            </a:r>
          </a:p>
        </p:txBody>
      </p:sp>
      <p:sp>
        <p:nvSpPr>
          <p:cNvPr id="50" name="Freeform 50"/>
          <p:cNvSpPr/>
          <p:nvPr/>
        </p:nvSpPr>
        <p:spPr>
          <a:xfrm rot="4411083">
            <a:off x="13277323" y="7448431"/>
            <a:ext cx="2619896" cy="1706207"/>
          </a:xfrm>
          <a:custGeom>
            <a:avLst/>
            <a:gdLst/>
            <a:ahLst/>
            <a:cxnLst/>
            <a:rect l="l" t="t" r="r" b="b"/>
            <a:pathLst>
              <a:path w="2619896" h="1706207">
                <a:moveTo>
                  <a:pt x="0" y="0"/>
                </a:moveTo>
                <a:lnTo>
                  <a:pt x="2619895" y="0"/>
                </a:lnTo>
                <a:lnTo>
                  <a:pt x="2619895" y="1706207"/>
                </a:lnTo>
                <a:lnTo>
                  <a:pt x="0" y="17062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51" name="TextBox 51"/>
          <p:cNvSpPr txBox="1"/>
          <p:nvPr/>
        </p:nvSpPr>
        <p:spPr>
          <a:xfrm>
            <a:off x="12013417" y="5709086"/>
            <a:ext cx="2171836" cy="1365477"/>
          </a:xfrm>
          <a:prstGeom prst="rect">
            <a:avLst/>
          </a:prstGeom>
        </p:spPr>
        <p:txBody>
          <a:bodyPr lIns="0" tIns="0" rIns="0" bIns="0" rtlCol="0" anchor="t">
            <a:spAutoFit/>
          </a:bodyPr>
          <a:lstStyle/>
          <a:p>
            <a:pPr algn="ctr">
              <a:lnSpc>
                <a:spcPts val="2159"/>
              </a:lnSpc>
              <a:spcBef>
                <a:spcPct val="0"/>
              </a:spcBef>
            </a:pPr>
            <a:r>
              <a:rPr lang="en-US" sz="1542">
                <a:solidFill>
                  <a:srgbClr val="000000"/>
                </a:solidFill>
                <a:latin typeface="Anonymous Pro Bold"/>
              </a:rPr>
              <a:t>Acesse o anime e/ou drama mais recente no mesmo dia em que for transmitido no Japão.</a:t>
            </a:r>
          </a:p>
        </p:txBody>
      </p:sp>
      <p:sp>
        <p:nvSpPr>
          <p:cNvPr id="52" name="Freeform 52"/>
          <p:cNvSpPr/>
          <p:nvPr/>
        </p:nvSpPr>
        <p:spPr>
          <a:xfrm rot="454689">
            <a:off x="11679691" y="5337398"/>
            <a:ext cx="2892440" cy="1883702"/>
          </a:xfrm>
          <a:custGeom>
            <a:avLst/>
            <a:gdLst/>
            <a:ahLst/>
            <a:cxnLst/>
            <a:rect l="l" t="t" r="r" b="b"/>
            <a:pathLst>
              <a:path w="2892440" h="1883702">
                <a:moveTo>
                  <a:pt x="0" y="0"/>
                </a:moveTo>
                <a:lnTo>
                  <a:pt x="2892440" y="0"/>
                </a:lnTo>
                <a:lnTo>
                  <a:pt x="2892440" y="1883702"/>
                </a:lnTo>
                <a:lnTo>
                  <a:pt x="0" y="18837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53" name="Freeform 53"/>
          <p:cNvSpPr/>
          <p:nvPr/>
        </p:nvSpPr>
        <p:spPr>
          <a:xfrm rot="-2053366">
            <a:off x="9253554" y="6834780"/>
            <a:ext cx="2708294" cy="1223355"/>
          </a:xfrm>
          <a:custGeom>
            <a:avLst/>
            <a:gdLst/>
            <a:ahLst/>
            <a:cxnLst/>
            <a:rect l="l" t="t" r="r" b="b"/>
            <a:pathLst>
              <a:path w="2708294" h="1223355">
                <a:moveTo>
                  <a:pt x="0" y="0"/>
                </a:moveTo>
                <a:lnTo>
                  <a:pt x="2708294" y="0"/>
                </a:lnTo>
                <a:lnTo>
                  <a:pt x="2708294" y="1223355"/>
                </a:lnTo>
                <a:lnTo>
                  <a:pt x="0" y="12233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grpSp>
        <p:nvGrpSpPr>
          <p:cNvPr id="54" name="Group 54"/>
          <p:cNvGrpSpPr/>
          <p:nvPr/>
        </p:nvGrpSpPr>
        <p:grpSpPr>
          <a:xfrm>
            <a:off x="9331112" y="8593024"/>
            <a:ext cx="662675" cy="581449"/>
            <a:chOff x="0" y="0"/>
            <a:chExt cx="174532" cy="153139"/>
          </a:xfrm>
        </p:grpSpPr>
        <p:sp>
          <p:nvSpPr>
            <p:cNvPr id="55" name="Freeform 55"/>
            <p:cNvSpPr/>
            <p:nvPr/>
          </p:nvSpPr>
          <p:spPr>
            <a:xfrm>
              <a:off x="0" y="0"/>
              <a:ext cx="174532" cy="153139"/>
            </a:xfrm>
            <a:custGeom>
              <a:avLst/>
              <a:gdLst/>
              <a:ahLst/>
              <a:cxnLst/>
              <a:rect l="l" t="t" r="r" b="b"/>
              <a:pathLst>
                <a:path w="174532" h="153139">
                  <a:moveTo>
                    <a:pt x="0" y="0"/>
                  </a:moveTo>
                  <a:lnTo>
                    <a:pt x="174532" y="0"/>
                  </a:lnTo>
                  <a:lnTo>
                    <a:pt x="174532" y="153139"/>
                  </a:lnTo>
                  <a:lnTo>
                    <a:pt x="0" y="153139"/>
                  </a:lnTo>
                  <a:close/>
                </a:path>
              </a:pathLst>
            </a:custGeom>
            <a:solidFill>
              <a:srgbClr val="000000">
                <a:alpha val="0"/>
              </a:srgbClr>
            </a:solidFill>
            <a:ln w="38100" cap="sq">
              <a:solidFill>
                <a:srgbClr val="FF66C4"/>
              </a:solidFill>
              <a:prstDash val="solid"/>
              <a:miter/>
            </a:ln>
          </p:spPr>
          <p:txBody>
            <a:bodyPr/>
            <a:lstStyle/>
            <a:p>
              <a:endParaRPr lang="pt-BR"/>
            </a:p>
          </p:txBody>
        </p:sp>
        <p:sp>
          <p:nvSpPr>
            <p:cNvPr id="56" name="TextBox 56"/>
            <p:cNvSpPr txBox="1"/>
            <p:nvPr/>
          </p:nvSpPr>
          <p:spPr>
            <a:xfrm>
              <a:off x="0" y="-47625"/>
              <a:ext cx="174532" cy="200764"/>
            </a:xfrm>
            <a:prstGeom prst="rect">
              <a:avLst/>
            </a:prstGeom>
          </p:spPr>
          <p:txBody>
            <a:bodyPr lIns="50800" tIns="50800" rIns="50800" bIns="50800" rtlCol="0" anchor="ctr"/>
            <a:lstStyle/>
            <a:p>
              <a:pPr algn="ctr">
                <a:lnSpc>
                  <a:spcPts val="3495"/>
                </a:lnSpc>
              </a:pPr>
              <a:endParaRPr/>
            </a:p>
          </p:txBody>
        </p:sp>
      </p:grpSp>
      <p:sp>
        <p:nvSpPr>
          <p:cNvPr id="57" name="Freeform 57"/>
          <p:cNvSpPr/>
          <p:nvPr/>
        </p:nvSpPr>
        <p:spPr>
          <a:xfrm rot="-2139474" flipV="1">
            <a:off x="10758287" y="7847981"/>
            <a:ext cx="2892051" cy="1306360"/>
          </a:xfrm>
          <a:custGeom>
            <a:avLst/>
            <a:gdLst/>
            <a:ahLst/>
            <a:cxnLst/>
            <a:rect l="l" t="t" r="r" b="b"/>
            <a:pathLst>
              <a:path w="2892051" h="1306360">
                <a:moveTo>
                  <a:pt x="0" y="1306360"/>
                </a:moveTo>
                <a:lnTo>
                  <a:pt x="2892051" y="1306360"/>
                </a:lnTo>
                <a:lnTo>
                  <a:pt x="2892051" y="0"/>
                </a:lnTo>
                <a:lnTo>
                  <a:pt x="0" y="0"/>
                </a:lnTo>
                <a:lnTo>
                  <a:pt x="0" y="130636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sp>
        <p:nvSpPr>
          <p:cNvPr id="58" name="TextBox 58"/>
          <p:cNvSpPr txBox="1"/>
          <p:nvPr/>
        </p:nvSpPr>
        <p:spPr>
          <a:xfrm>
            <a:off x="11445661" y="9464125"/>
            <a:ext cx="1135511" cy="633034"/>
          </a:xfrm>
          <a:prstGeom prst="rect">
            <a:avLst/>
          </a:prstGeom>
        </p:spPr>
        <p:txBody>
          <a:bodyPr lIns="0" tIns="0" rIns="0" bIns="0" rtlCol="0" anchor="t">
            <a:spAutoFit/>
          </a:bodyPr>
          <a:lstStyle/>
          <a:p>
            <a:pPr algn="ctr">
              <a:lnSpc>
                <a:spcPts val="2568"/>
              </a:lnSpc>
              <a:spcBef>
                <a:spcPct val="0"/>
              </a:spcBef>
            </a:pPr>
            <a:r>
              <a:rPr lang="en-US" sz="1834">
                <a:solidFill>
                  <a:srgbClr val="000000"/>
                </a:solidFill>
                <a:latin typeface="Anonymous Pro Bold"/>
              </a:rPr>
              <a:t>Exibe o catálogo</a:t>
            </a:r>
          </a:p>
        </p:txBody>
      </p:sp>
      <p:sp>
        <p:nvSpPr>
          <p:cNvPr id="59" name="Freeform 59"/>
          <p:cNvSpPr/>
          <p:nvPr/>
        </p:nvSpPr>
        <p:spPr>
          <a:xfrm>
            <a:off x="11271434" y="9328524"/>
            <a:ext cx="1446967" cy="942337"/>
          </a:xfrm>
          <a:custGeom>
            <a:avLst/>
            <a:gdLst/>
            <a:ahLst/>
            <a:cxnLst/>
            <a:rect l="l" t="t" r="r" b="b"/>
            <a:pathLst>
              <a:path w="1446967" h="942337">
                <a:moveTo>
                  <a:pt x="0" y="0"/>
                </a:moveTo>
                <a:lnTo>
                  <a:pt x="1446967" y="0"/>
                </a:lnTo>
                <a:lnTo>
                  <a:pt x="1446967" y="942337"/>
                </a:lnTo>
                <a:lnTo>
                  <a:pt x="0" y="94233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grpSp>
        <p:nvGrpSpPr>
          <p:cNvPr id="60" name="Group 60"/>
          <p:cNvGrpSpPr/>
          <p:nvPr/>
        </p:nvGrpSpPr>
        <p:grpSpPr>
          <a:xfrm>
            <a:off x="8628278" y="8593024"/>
            <a:ext cx="582226" cy="581449"/>
            <a:chOff x="0" y="0"/>
            <a:chExt cx="153344" cy="153139"/>
          </a:xfrm>
        </p:grpSpPr>
        <p:sp>
          <p:nvSpPr>
            <p:cNvPr id="61" name="Freeform 61"/>
            <p:cNvSpPr/>
            <p:nvPr/>
          </p:nvSpPr>
          <p:spPr>
            <a:xfrm>
              <a:off x="0" y="0"/>
              <a:ext cx="153344" cy="153139"/>
            </a:xfrm>
            <a:custGeom>
              <a:avLst/>
              <a:gdLst/>
              <a:ahLst/>
              <a:cxnLst/>
              <a:rect l="l" t="t" r="r" b="b"/>
              <a:pathLst>
                <a:path w="153344" h="153139">
                  <a:moveTo>
                    <a:pt x="0" y="0"/>
                  </a:moveTo>
                  <a:lnTo>
                    <a:pt x="153344" y="0"/>
                  </a:lnTo>
                  <a:lnTo>
                    <a:pt x="153344" y="153139"/>
                  </a:lnTo>
                  <a:lnTo>
                    <a:pt x="0" y="153139"/>
                  </a:lnTo>
                  <a:close/>
                </a:path>
              </a:pathLst>
            </a:custGeom>
            <a:solidFill>
              <a:srgbClr val="000000">
                <a:alpha val="0"/>
              </a:srgbClr>
            </a:solidFill>
            <a:ln w="38100" cap="sq">
              <a:solidFill>
                <a:srgbClr val="C1FF72"/>
              </a:solidFill>
              <a:prstDash val="solid"/>
              <a:miter/>
            </a:ln>
          </p:spPr>
          <p:txBody>
            <a:bodyPr/>
            <a:lstStyle/>
            <a:p>
              <a:endParaRPr lang="pt-BR"/>
            </a:p>
          </p:txBody>
        </p:sp>
        <p:sp>
          <p:nvSpPr>
            <p:cNvPr id="62" name="TextBox 62"/>
            <p:cNvSpPr txBox="1"/>
            <p:nvPr/>
          </p:nvSpPr>
          <p:spPr>
            <a:xfrm>
              <a:off x="0" y="-47625"/>
              <a:ext cx="153344" cy="200764"/>
            </a:xfrm>
            <a:prstGeom prst="rect">
              <a:avLst/>
            </a:prstGeom>
          </p:spPr>
          <p:txBody>
            <a:bodyPr lIns="50800" tIns="50800" rIns="50800" bIns="50800" rtlCol="0" anchor="ctr"/>
            <a:lstStyle/>
            <a:p>
              <a:pPr algn="ctr">
                <a:lnSpc>
                  <a:spcPts val="3495"/>
                </a:lnSpc>
              </a:pPr>
              <a:endParaRPr/>
            </a:p>
          </p:txBody>
        </p:sp>
      </p:grpSp>
      <p:sp>
        <p:nvSpPr>
          <p:cNvPr id="63" name="Freeform 63"/>
          <p:cNvSpPr/>
          <p:nvPr/>
        </p:nvSpPr>
        <p:spPr>
          <a:xfrm rot="271314" flipV="1">
            <a:off x="8992555" y="9220848"/>
            <a:ext cx="2173940" cy="981984"/>
          </a:xfrm>
          <a:custGeom>
            <a:avLst/>
            <a:gdLst/>
            <a:ahLst/>
            <a:cxnLst/>
            <a:rect l="l" t="t" r="r" b="b"/>
            <a:pathLst>
              <a:path w="2173940" h="981984">
                <a:moveTo>
                  <a:pt x="0" y="981983"/>
                </a:moveTo>
                <a:lnTo>
                  <a:pt x="2173940" y="981983"/>
                </a:lnTo>
                <a:lnTo>
                  <a:pt x="2173940" y="0"/>
                </a:lnTo>
                <a:lnTo>
                  <a:pt x="0" y="0"/>
                </a:lnTo>
                <a:lnTo>
                  <a:pt x="0" y="981983"/>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15719766" y="7257768"/>
            <a:ext cx="3141860" cy="3141860"/>
          </a:xfrm>
          <a:custGeom>
            <a:avLst/>
            <a:gdLst/>
            <a:ahLst/>
            <a:cxnLst/>
            <a:rect l="l" t="t" r="r" b="b"/>
            <a:pathLst>
              <a:path w="3141860" h="3141860">
                <a:moveTo>
                  <a:pt x="0" y="0"/>
                </a:moveTo>
                <a:lnTo>
                  <a:pt x="3141861" y="0"/>
                </a:lnTo>
                <a:lnTo>
                  <a:pt x="3141861" y="3141860"/>
                </a:lnTo>
                <a:lnTo>
                  <a:pt x="0" y="3141860"/>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9773276" y="421377"/>
            <a:ext cx="1093503" cy="1037541"/>
          </a:xfrm>
          <a:custGeom>
            <a:avLst/>
            <a:gdLst/>
            <a:ahLst/>
            <a:cxnLst/>
            <a:rect l="l" t="t" r="r" b="b"/>
            <a:pathLst>
              <a:path w="1093503" h="1037541">
                <a:moveTo>
                  <a:pt x="0" y="0"/>
                </a:moveTo>
                <a:lnTo>
                  <a:pt x="1093503" y="0"/>
                </a:lnTo>
                <a:lnTo>
                  <a:pt x="1093503" y="1037540"/>
                </a:lnTo>
                <a:lnTo>
                  <a:pt x="0" y="1037540"/>
                </a:lnTo>
                <a:lnTo>
                  <a:pt x="0" y="0"/>
                </a:lnTo>
                <a:close/>
              </a:path>
            </a:pathLst>
          </a:custGeom>
          <a:blipFill>
            <a:blip r:embed="rId6"/>
            <a:stretch>
              <a:fillRect l="-74532" t="-18622" r="-72283" b="-17945"/>
            </a:stretch>
          </a:blipFill>
        </p:spPr>
        <p:txBody>
          <a:bodyPr/>
          <a:lstStyle/>
          <a:p>
            <a:endParaRPr lang="pt-BR"/>
          </a:p>
        </p:txBody>
      </p:sp>
      <p:sp>
        <p:nvSpPr>
          <p:cNvPr id="6" name="Freeform 6"/>
          <p:cNvSpPr/>
          <p:nvPr/>
        </p:nvSpPr>
        <p:spPr>
          <a:xfrm>
            <a:off x="2635248" y="3162280"/>
            <a:ext cx="2820020" cy="6266711"/>
          </a:xfrm>
          <a:custGeom>
            <a:avLst/>
            <a:gdLst/>
            <a:ahLst/>
            <a:cxnLst/>
            <a:rect l="l" t="t" r="r" b="b"/>
            <a:pathLst>
              <a:path w="2820020" h="6266711">
                <a:moveTo>
                  <a:pt x="0" y="0"/>
                </a:moveTo>
                <a:lnTo>
                  <a:pt x="2820020" y="0"/>
                </a:lnTo>
                <a:lnTo>
                  <a:pt x="2820020" y="6266711"/>
                </a:lnTo>
                <a:lnTo>
                  <a:pt x="0" y="6266711"/>
                </a:lnTo>
                <a:lnTo>
                  <a:pt x="0" y="0"/>
                </a:lnTo>
                <a:close/>
              </a:path>
            </a:pathLst>
          </a:custGeom>
          <a:blipFill>
            <a:blip r:embed="rId7"/>
            <a:stretch>
              <a:fillRect/>
            </a:stretch>
          </a:blipFill>
        </p:spPr>
        <p:txBody>
          <a:bodyPr/>
          <a:lstStyle/>
          <a:p>
            <a:endParaRPr lang="pt-BR"/>
          </a:p>
        </p:txBody>
      </p:sp>
      <p:sp>
        <p:nvSpPr>
          <p:cNvPr id="7" name="Freeform 7"/>
          <p:cNvSpPr/>
          <p:nvPr/>
        </p:nvSpPr>
        <p:spPr>
          <a:xfrm>
            <a:off x="7494957" y="3139830"/>
            <a:ext cx="2825071" cy="6277936"/>
          </a:xfrm>
          <a:custGeom>
            <a:avLst/>
            <a:gdLst/>
            <a:ahLst/>
            <a:cxnLst/>
            <a:rect l="l" t="t" r="r" b="b"/>
            <a:pathLst>
              <a:path w="2825071" h="6277936">
                <a:moveTo>
                  <a:pt x="0" y="0"/>
                </a:moveTo>
                <a:lnTo>
                  <a:pt x="2825071" y="0"/>
                </a:lnTo>
                <a:lnTo>
                  <a:pt x="2825071" y="6277936"/>
                </a:lnTo>
                <a:lnTo>
                  <a:pt x="0" y="6277936"/>
                </a:lnTo>
                <a:lnTo>
                  <a:pt x="0" y="0"/>
                </a:lnTo>
                <a:close/>
              </a:path>
            </a:pathLst>
          </a:custGeom>
          <a:blipFill>
            <a:blip r:embed="rId8"/>
            <a:stretch>
              <a:fillRect/>
            </a:stretch>
          </a:blipFill>
        </p:spPr>
        <p:txBody>
          <a:bodyPr/>
          <a:lstStyle/>
          <a:p>
            <a:endParaRPr lang="pt-BR"/>
          </a:p>
        </p:txBody>
      </p:sp>
      <p:sp>
        <p:nvSpPr>
          <p:cNvPr id="8" name="Freeform 8"/>
          <p:cNvSpPr/>
          <p:nvPr/>
        </p:nvSpPr>
        <p:spPr>
          <a:xfrm>
            <a:off x="12627829" y="3162280"/>
            <a:ext cx="2820020" cy="6266711"/>
          </a:xfrm>
          <a:custGeom>
            <a:avLst/>
            <a:gdLst/>
            <a:ahLst/>
            <a:cxnLst/>
            <a:rect l="l" t="t" r="r" b="b"/>
            <a:pathLst>
              <a:path w="2820020" h="6266711">
                <a:moveTo>
                  <a:pt x="0" y="0"/>
                </a:moveTo>
                <a:lnTo>
                  <a:pt x="2820020" y="0"/>
                </a:lnTo>
                <a:lnTo>
                  <a:pt x="2820020" y="6266711"/>
                </a:lnTo>
                <a:lnTo>
                  <a:pt x="0" y="6266711"/>
                </a:lnTo>
                <a:lnTo>
                  <a:pt x="0" y="0"/>
                </a:lnTo>
                <a:close/>
              </a:path>
            </a:pathLst>
          </a:custGeom>
          <a:blipFill>
            <a:blip r:embed="rId9"/>
            <a:stretch>
              <a:fillRect/>
            </a:stretch>
          </a:blipFill>
        </p:spPr>
        <p:txBody>
          <a:bodyPr/>
          <a:lstStyle/>
          <a:p>
            <a:endParaRPr lang="pt-BR"/>
          </a:p>
        </p:txBody>
      </p:sp>
      <p:sp>
        <p:nvSpPr>
          <p:cNvPr id="9" name="TextBox 9"/>
          <p:cNvSpPr txBox="1"/>
          <p:nvPr/>
        </p:nvSpPr>
        <p:spPr>
          <a:xfrm>
            <a:off x="6547470" y="717654"/>
            <a:ext cx="2942779" cy="42235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Crunchyroll Manga</a:t>
            </a:r>
          </a:p>
        </p:txBody>
      </p:sp>
      <p:sp>
        <p:nvSpPr>
          <p:cNvPr id="10" name="TextBox 10"/>
          <p:cNvSpPr txBox="1"/>
          <p:nvPr/>
        </p:nvSpPr>
        <p:spPr>
          <a:xfrm>
            <a:off x="2911164" y="1925089"/>
            <a:ext cx="12465672" cy="700944"/>
          </a:xfrm>
          <a:prstGeom prst="rect">
            <a:avLst/>
          </a:prstGeom>
        </p:spPr>
        <p:txBody>
          <a:bodyPr lIns="0" tIns="0" rIns="0" bIns="0" rtlCol="0" anchor="t">
            <a:spAutoFit/>
          </a:bodyPr>
          <a:lstStyle/>
          <a:p>
            <a:pPr algn="ctr">
              <a:lnSpc>
                <a:spcPts val="2809"/>
              </a:lnSpc>
              <a:spcBef>
                <a:spcPct val="0"/>
              </a:spcBef>
            </a:pPr>
            <a:r>
              <a:rPr lang="en-US" sz="2006">
                <a:solidFill>
                  <a:srgbClr val="000000"/>
                </a:solidFill>
                <a:latin typeface="Anonymous Pro Bold"/>
              </a:rPr>
              <a:t>A versão Mobile não possui acesso direto a aba Mangá, sendo necessário baixar outro App chamado Crunchyroll Manga (também disponível no AppleStore e/ou no PlayStore).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15719766" y="7257768"/>
            <a:ext cx="3141860" cy="3141860"/>
          </a:xfrm>
          <a:custGeom>
            <a:avLst/>
            <a:gdLst/>
            <a:ahLst/>
            <a:cxnLst/>
            <a:rect l="l" t="t" r="r" b="b"/>
            <a:pathLst>
              <a:path w="3141860" h="3141860">
                <a:moveTo>
                  <a:pt x="0" y="0"/>
                </a:moveTo>
                <a:lnTo>
                  <a:pt x="3141861" y="0"/>
                </a:lnTo>
                <a:lnTo>
                  <a:pt x="3141861" y="3141860"/>
                </a:lnTo>
                <a:lnTo>
                  <a:pt x="0" y="3141860"/>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1809157" cy="949807"/>
          </a:xfrm>
          <a:custGeom>
            <a:avLst/>
            <a:gdLst/>
            <a:ahLst/>
            <a:cxnLst/>
            <a:rect l="l" t="t" r="r" b="b"/>
            <a:pathLst>
              <a:path w="1809157" h="949807">
                <a:moveTo>
                  <a:pt x="0" y="0"/>
                </a:moveTo>
                <a:lnTo>
                  <a:pt x="1809157" y="0"/>
                </a:lnTo>
                <a:lnTo>
                  <a:pt x="1809157" y="949807"/>
                </a:lnTo>
                <a:lnTo>
                  <a:pt x="0" y="9498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TextBox 5"/>
          <p:cNvSpPr txBox="1"/>
          <p:nvPr/>
        </p:nvSpPr>
        <p:spPr>
          <a:xfrm>
            <a:off x="436663" y="1464823"/>
            <a:ext cx="17595179" cy="4305857"/>
          </a:xfrm>
          <a:prstGeom prst="rect">
            <a:avLst/>
          </a:prstGeom>
        </p:spPr>
        <p:txBody>
          <a:bodyPr lIns="0" tIns="0" rIns="0" bIns="0" rtlCol="0" anchor="t">
            <a:spAutoFit/>
          </a:bodyPr>
          <a:lstStyle/>
          <a:p>
            <a:pPr algn="just">
              <a:lnSpc>
                <a:spcPts val="2455"/>
              </a:lnSpc>
            </a:pPr>
            <a:r>
              <a:rPr lang="en-US" sz="1753">
                <a:solidFill>
                  <a:srgbClr val="000000"/>
                </a:solidFill>
                <a:latin typeface="Anonymous Pro Bold"/>
              </a:rPr>
              <a:t>Durante a comparação da página inicial da versão do Crunchyroll do site Web e do Aplicativo de telemóvel, é perceptível que a tela principal do site web é mais ampla, pois o computador usa, em regra, modo paisagem. Além disso, possui os ícones na parte superior da tela, em linha horizontal. Ademais, há a predominância do uso de palavras nesse modo, devido ao maior espaço da ecrã. Na versão do aplicativo para mobile, os ícones de navegação se concentram, em sua maioria, na parte inferior da tela, em linha horizontal, devido aos mobiles utilizarem, em geral, o modo retrato e também devido a ergonomia, pois é mais confortável anatomicamente, ao usar mobile, a utilização pela parte inferior. Nessa versão, a predominância dos ícones de navegação são figuras, devido ao tamanho reduzido do ecrã. </a:t>
            </a:r>
          </a:p>
          <a:p>
            <a:pPr algn="just">
              <a:lnSpc>
                <a:spcPts val="2455"/>
              </a:lnSpc>
            </a:pPr>
            <a:endParaRPr lang="en-US" sz="1753">
              <a:solidFill>
                <a:srgbClr val="000000"/>
              </a:solidFill>
              <a:latin typeface="Anonymous Pro Bold"/>
            </a:endParaRPr>
          </a:p>
          <a:p>
            <a:pPr algn="just">
              <a:lnSpc>
                <a:spcPts val="2455"/>
              </a:lnSpc>
            </a:pPr>
            <a:r>
              <a:rPr lang="en-US" sz="1753">
                <a:solidFill>
                  <a:srgbClr val="000000"/>
                </a:solidFill>
                <a:latin typeface="Anonymous Pro Bold"/>
              </a:rPr>
              <a:t>Percebe-se que as grandes diferenciações entre os dois modos, se dão por motivos de: tamanho da tela, modo de visualização da imagem (retrato x paisagem) e ergonomia. A utilização de ícones na parte superior da tela, em linha horizontal, em minha opinião, facilita a visualização de quem usa a plataforma pelo computador, por está mais próximo da linha de visão do usuário. Ademais, os ícones de navegação do mobile se situarem, em sua maioria, na parte inferior da tela, em linha horizontal, se dá pela questão da ergonomia, facilitando o uso por parte dos utilizadores, pois, atualmente nos telemóveis, grande parte da utilização cotidiana se dá por meio ícones de navegação na parte inferior do telemóvel, como o próprio teclado do telemóvel, tornando, assim, o aplicativo mais intuitivo para quem usa essa versão. </a:t>
            </a:r>
          </a:p>
          <a:p>
            <a:pPr algn="just">
              <a:lnSpc>
                <a:spcPts val="2455"/>
              </a:lnSpc>
              <a:spcBef>
                <a:spcPct val="0"/>
              </a:spcBef>
            </a:pPr>
            <a:endParaRPr lang="en-US" sz="1753">
              <a:solidFill>
                <a:srgbClr val="000000"/>
              </a:solidFill>
              <a:latin typeface="Anonymous Pro Bold"/>
            </a:endParaRPr>
          </a:p>
        </p:txBody>
      </p:sp>
      <p:sp>
        <p:nvSpPr>
          <p:cNvPr id="6" name="Freeform 6"/>
          <p:cNvSpPr/>
          <p:nvPr/>
        </p:nvSpPr>
        <p:spPr>
          <a:xfrm>
            <a:off x="436663" y="6036011"/>
            <a:ext cx="7843131" cy="3858481"/>
          </a:xfrm>
          <a:custGeom>
            <a:avLst/>
            <a:gdLst/>
            <a:ahLst/>
            <a:cxnLst/>
            <a:rect l="l" t="t" r="r" b="b"/>
            <a:pathLst>
              <a:path w="7843131" h="3858481">
                <a:moveTo>
                  <a:pt x="0" y="0"/>
                </a:moveTo>
                <a:lnTo>
                  <a:pt x="7843131" y="0"/>
                </a:lnTo>
                <a:lnTo>
                  <a:pt x="7843131" y="3858481"/>
                </a:lnTo>
                <a:lnTo>
                  <a:pt x="0" y="3858481"/>
                </a:lnTo>
                <a:lnTo>
                  <a:pt x="0" y="0"/>
                </a:lnTo>
                <a:close/>
              </a:path>
            </a:pathLst>
          </a:custGeom>
          <a:blipFill>
            <a:blip r:embed="rId6"/>
            <a:stretch>
              <a:fillRect l="-3239" r="-4384"/>
            </a:stretch>
          </a:blipFill>
        </p:spPr>
        <p:txBody>
          <a:bodyPr/>
          <a:lstStyle/>
          <a:p>
            <a:endParaRPr lang="pt-BR"/>
          </a:p>
        </p:txBody>
      </p:sp>
      <p:sp>
        <p:nvSpPr>
          <p:cNvPr id="7" name="Freeform 7"/>
          <p:cNvSpPr/>
          <p:nvPr/>
        </p:nvSpPr>
        <p:spPr>
          <a:xfrm>
            <a:off x="13286039" y="5296113"/>
            <a:ext cx="2186611" cy="4859136"/>
          </a:xfrm>
          <a:custGeom>
            <a:avLst/>
            <a:gdLst/>
            <a:ahLst/>
            <a:cxnLst/>
            <a:rect l="l" t="t" r="r" b="b"/>
            <a:pathLst>
              <a:path w="2186611" h="4859136">
                <a:moveTo>
                  <a:pt x="0" y="0"/>
                </a:moveTo>
                <a:lnTo>
                  <a:pt x="2186611" y="0"/>
                </a:lnTo>
                <a:lnTo>
                  <a:pt x="2186611" y="4859135"/>
                </a:lnTo>
                <a:lnTo>
                  <a:pt x="0" y="4859135"/>
                </a:lnTo>
                <a:lnTo>
                  <a:pt x="0" y="0"/>
                </a:lnTo>
                <a:close/>
              </a:path>
            </a:pathLst>
          </a:custGeom>
          <a:blipFill>
            <a:blip r:embed="rId7"/>
            <a:stretch>
              <a:fillRect/>
            </a:stretch>
          </a:blipFill>
        </p:spPr>
        <p:txBody>
          <a:bodyPr/>
          <a:lstStyle/>
          <a:p>
            <a:endParaRPr lang="pt-BR"/>
          </a:p>
        </p:txBody>
      </p:sp>
      <p:sp>
        <p:nvSpPr>
          <p:cNvPr id="8" name="Freeform 8"/>
          <p:cNvSpPr/>
          <p:nvPr/>
        </p:nvSpPr>
        <p:spPr>
          <a:xfrm>
            <a:off x="9144000" y="7337345"/>
            <a:ext cx="1830535" cy="1757313"/>
          </a:xfrm>
          <a:custGeom>
            <a:avLst/>
            <a:gdLst/>
            <a:ahLst/>
            <a:cxnLst/>
            <a:rect l="l" t="t" r="r" b="b"/>
            <a:pathLst>
              <a:path w="1830535" h="1757313">
                <a:moveTo>
                  <a:pt x="0" y="0"/>
                </a:moveTo>
                <a:lnTo>
                  <a:pt x="1830535" y="0"/>
                </a:lnTo>
                <a:lnTo>
                  <a:pt x="1830535" y="1757313"/>
                </a:lnTo>
                <a:lnTo>
                  <a:pt x="0" y="17573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9" name="TextBox 9"/>
          <p:cNvSpPr txBox="1"/>
          <p:nvPr/>
        </p:nvSpPr>
        <p:spPr>
          <a:xfrm>
            <a:off x="5682035" y="690746"/>
            <a:ext cx="7356888" cy="449264"/>
          </a:xfrm>
          <a:prstGeom prst="rect">
            <a:avLst/>
          </a:prstGeom>
        </p:spPr>
        <p:txBody>
          <a:bodyPr lIns="0" tIns="0" rIns="0" bIns="0" rtlCol="0" anchor="t">
            <a:spAutoFit/>
          </a:bodyPr>
          <a:lstStyle/>
          <a:p>
            <a:pPr marL="564067" lvl="1" indent="-282034" algn="ctr">
              <a:lnSpc>
                <a:spcPts val="3657"/>
              </a:lnSpc>
              <a:buFont typeface="Arial"/>
              <a:buChar char="•"/>
            </a:pPr>
            <a:r>
              <a:rPr lang="en-US" sz="2612">
                <a:solidFill>
                  <a:srgbClr val="000000"/>
                </a:solidFill>
                <a:latin typeface="Anonymous Pro Bold"/>
              </a:rPr>
              <a:t>Ecrã Inicial: Considerações</a:t>
            </a:r>
          </a:p>
        </p:txBody>
      </p:sp>
      <p:grpSp>
        <p:nvGrpSpPr>
          <p:cNvPr id="10" name="Group 10"/>
          <p:cNvGrpSpPr/>
          <p:nvPr/>
        </p:nvGrpSpPr>
        <p:grpSpPr>
          <a:xfrm>
            <a:off x="256642" y="5921469"/>
            <a:ext cx="8203174" cy="572840"/>
            <a:chOff x="0" y="0"/>
            <a:chExt cx="2160507" cy="150872"/>
          </a:xfrm>
        </p:grpSpPr>
        <p:sp>
          <p:nvSpPr>
            <p:cNvPr id="11" name="Freeform 11"/>
            <p:cNvSpPr/>
            <p:nvPr/>
          </p:nvSpPr>
          <p:spPr>
            <a:xfrm>
              <a:off x="0" y="0"/>
              <a:ext cx="2160507" cy="150872"/>
            </a:xfrm>
            <a:custGeom>
              <a:avLst/>
              <a:gdLst/>
              <a:ahLst/>
              <a:cxnLst/>
              <a:rect l="l" t="t" r="r" b="b"/>
              <a:pathLst>
                <a:path w="2160507" h="150872">
                  <a:moveTo>
                    <a:pt x="0" y="0"/>
                  </a:moveTo>
                  <a:lnTo>
                    <a:pt x="2160507" y="0"/>
                  </a:lnTo>
                  <a:lnTo>
                    <a:pt x="2160507" y="150872"/>
                  </a:lnTo>
                  <a:lnTo>
                    <a:pt x="0" y="150872"/>
                  </a:lnTo>
                  <a:close/>
                </a:path>
              </a:pathLst>
            </a:custGeom>
            <a:solidFill>
              <a:srgbClr val="000000">
                <a:alpha val="0"/>
              </a:srgbClr>
            </a:solidFill>
            <a:ln w="47625" cap="sq">
              <a:solidFill>
                <a:srgbClr val="FF5757"/>
              </a:solidFill>
              <a:prstDash val="solid"/>
              <a:miter/>
            </a:ln>
          </p:spPr>
          <p:txBody>
            <a:bodyPr/>
            <a:lstStyle/>
            <a:p>
              <a:endParaRPr lang="pt-BR"/>
            </a:p>
          </p:txBody>
        </p:sp>
        <p:sp>
          <p:nvSpPr>
            <p:cNvPr id="12" name="TextBox 12"/>
            <p:cNvSpPr txBox="1"/>
            <p:nvPr/>
          </p:nvSpPr>
          <p:spPr>
            <a:xfrm>
              <a:off x="0" y="-47625"/>
              <a:ext cx="2160507" cy="198497"/>
            </a:xfrm>
            <a:prstGeom prst="rect">
              <a:avLst/>
            </a:prstGeom>
          </p:spPr>
          <p:txBody>
            <a:bodyPr lIns="50800" tIns="50800" rIns="50800" bIns="50800" rtlCol="0" anchor="ctr"/>
            <a:lstStyle/>
            <a:p>
              <a:pPr algn="ctr">
                <a:lnSpc>
                  <a:spcPts val="3495"/>
                </a:lnSpc>
              </a:pPr>
              <a:endParaRPr/>
            </a:p>
          </p:txBody>
        </p:sp>
      </p:grpSp>
      <p:grpSp>
        <p:nvGrpSpPr>
          <p:cNvPr id="13" name="Group 13"/>
          <p:cNvGrpSpPr/>
          <p:nvPr/>
        </p:nvGrpSpPr>
        <p:grpSpPr>
          <a:xfrm>
            <a:off x="12979997" y="9541490"/>
            <a:ext cx="2798694" cy="613758"/>
            <a:chOff x="0" y="0"/>
            <a:chExt cx="737105" cy="161648"/>
          </a:xfrm>
        </p:grpSpPr>
        <p:sp>
          <p:nvSpPr>
            <p:cNvPr id="14" name="Freeform 14"/>
            <p:cNvSpPr/>
            <p:nvPr/>
          </p:nvSpPr>
          <p:spPr>
            <a:xfrm>
              <a:off x="0" y="0"/>
              <a:ext cx="737105" cy="161648"/>
            </a:xfrm>
            <a:custGeom>
              <a:avLst/>
              <a:gdLst/>
              <a:ahLst/>
              <a:cxnLst/>
              <a:rect l="l" t="t" r="r" b="b"/>
              <a:pathLst>
                <a:path w="737105" h="161648">
                  <a:moveTo>
                    <a:pt x="0" y="0"/>
                  </a:moveTo>
                  <a:lnTo>
                    <a:pt x="737105" y="0"/>
                  </a:lnTo>
                  <a:lnTo>
                    <a:pt x="737105" y="161648"/>
                  </a:lnTo>
                  <a:lnTo>
                    <a:pt x="0" y="161648"/>
                  </a:lnTo>
                  <a:close/>
                </a:path>
              </a:pathLst>
            </a:custGeom>
            <a:solidFill>
              <a:srgbClr val="000000">
                <a:alpha val="0"/>
              </a:srgbClr>
            </a:solidFill>
            <a:ln w="47625" cap="sq">
              <a:solidFill>
                <a:srgbClr val="7ED957"/>
              </a:solidFill>
              <a:prstDash val="solid"/>
              <a:miter/>
            </a:ln>
          </p:spPr>
          <p:txBody>
            <a:bodyPr/>
            <a:lstStyle/>
            <a:p>
              <a:endParaRPr lang="pt-BR"/>
            </a:p>
          </p:txBody>
        </p:sp>
        <p:sp>
          <p:nvSpPr>
            <p:cNvPr id="15" name="TextBox 15"/>
            <p:cNvSpPr txBox="1"/>
            <p:nvPr/>
          </p:nvSpPr>
          <p:spPr>
            <a:xfrm>
              <a:off x="0" y="-47625"/>
              <a:ext cx="737105" cy="209273"/>
            </a:xfrm>
            <a:prstGeom prst="rect">
              <a:avLst/>
            </a:prstGeom>
          </p:spPr>
          <p:txBody>
            <a:bodyPr lIns="50800" tIns="50800" rIns="50800" bIns="50800" rtlCol="0" anchor="ctr"/>
            <a:lstStyle/>
            <a:p>
              <a:pPr algn="ctr">
                <a:lnSpc>
                  <a:spcPts val="3495"/>
                </a:lnSpc>
              </a:pPr>
              <a:endParaRPr/>
            </a:p>
          </p:txBody>
        </p:sp>
      </p:grpSp>
      <p:grpSp>
        <p:nvGrpSpPr>
          <p:cNvPr id="16" name="Group 16"/>
          <p:cNvGrpSpPr/>
          <p:nvPr/>
        </p:nvGrpSpPr>
        <p:grpSpPr>
          <a:xfrm>
            <a:off x="12921073" y="5489324"/>
            <a:ext cx="2798694" cy="365469"/>
            <a:chOff x="0" y="0"/>
            <a:chExt cx="737105" cy="96255"/>
          </a:xfrm>
        </p:grpSpPr>
        <p:sp>
          <p:nvSpPr>
            <p:cNvPr id="17" name="Freeform 17"/>
            <p:cNvSpPr/>
            <p:nvPr/>
          </p:nvSpPr>
          <p:spPr>
            <a:xfrm>
              <a:off x="0" y="0"/>
              <a:ext cx="737105" cy="96255"/>
            </a:xfrm>
            <a:custGeom>
              <a:avLst/>
              <a:gdLst/>
              <a:ahLst/>
              <a:cxnLst/>
              <a:rect l="l" t="t" r="r" b="b"/>
              <a:pathLst>
                <a:path w="737105" h="96255">
                  <a:moveTo>
                    <a:pt x="0" y="0"/>
                  </a:moveTo>
                  <a:lnTo>
                    <a:pt x="737105" y="0"/>
                  </a:lnTo>
                  <a:lnTo>
                    <a:pt x="737105" y="96255"/>
                  </a:lnTo>
                  <a:lnTo>
                    <a:pt x="0" y="96255"/>
                  </a:lnTo>
                  <a:close/>
                </a:path>
              </a:pathLst>
            </a:custGeom>
            <a:solidFill>
              <a:srgbClr val="000000">
                <a:alpha val="0"/>
              </a:srgbClr>
            </a:solidFill>
            <a:ln w="47625" cap="sq">
              <a:solidFill>
                <a:srgbClr val="7ED957"/>
              </a:solidFill>
              <a:prstDash val="solid"/>
              <a:miter/>
            </a:ln>
          </p:spPr>
          <p:txBody>
            <a:bodyPr/>
            <a:lstStyle/>
            <a:p>
              <a:endParaRPr lang="pt-BR"/>
            </a:p>
          </p:txBody>
        </p:sp>
        <p:sp>
          <p:nvSpPr>
            <p:cNvPr id="18" name="TextBox 18"/>
            <p:cNvSpPr txBox="1"/>
            <p:nvPr/>
          </p:nvSpPr>
          <p:spPr>
            <a:xfrm>
              <a:off x="0" y="-47625"/>
              <a:ext cx="737105" cy="143880"/>
            </a:xfrm>
            <a:prstGeom prst="rect">
              <a:avLst/>
            </a:prstGeom>
          </p:spPr>
          <p:txBody>
            <a:bodyPr lIns="50800" tIns="50800" rIns="50800" bIns="50800" rtlCol="0" anchor="ctr"/>
            <a:lstStyle/>
            <a:p>
              <a:pPr algn="ctr">
                <a:lnSpc>
                  <a:spcPts val="3495"/>
                </a:lnSpc>
              </a:pPr>
              <a:endParaRPr/>
            </a:p>
          </p:txBody>
        </p:sp>
      </p:grpSp>
      <p:grpSp>
        <p:nvGrpSpPr>
          <p:cNvPr id="19" name="Group 19"/>
          <p:cNvGrpSpPr/>
          <p:nvPr/>
        </p:nvGrpSpPr>
        <p:grpSpPr>
          <a:xfrm>
            <a:off x="12921073" y="5921469"/>
            <a:ext cx="2798694" cy="2413641"/>
            <a:chOff x="0" y="0"/>
            <a:chExt cx="737105" cy="635691"/>
          </a:xfrm>
        </p:grpSpPr>
        <p:sp>
          <p:nvSpPr>
            <p:cNvPr id="20" name="Freeform 20"/>
            <p:cNvSpPr/>
            <p:nvPr/>
          </p:nvSpPr>
          <p:spPr>
            <a:xfrm>
              <a:off x="0" y="0"/>
              <a:ext cx="737105" cy="635691"/>
            </a:xfrm>
            <a:custGeom>
              <a:avLst/>
              <a:gdLst/>
              <a:ahLst/>
              <a:cxnLst/>
              <a:rect l="l" t="t" r="r" b="b"/>
              <a:pathLst>
                <a:path w="737105" h="635691">
                  <a:moveTo>
                    <a:pt x="0" y="0"/>
                  </a:moveTo>
                  <a:lnTo>
                    <a:pt x="737105" y="0"/>
                  </a:lnTo>
                  <a:lnTo>
                    <a:pt x="737105" y="635691"/>
                  </a:lnTo>
                  <a:lnTo>
                    <a:pt x="0" y="635691"/>
                  </a:lnTo>
                  <a:close/>
                </a:path>
              </a:pathLst>
            </a:custGeom>
            <a:solidFill>
              <a:srgbClr val="000000">
                <a:alpha val="0"/>
              </a:srgbClr>
            </a:solidFill>
            <a:ln w="47625" cap="sq">
              <a:solidFill>
                <a:srgbClr val="CB6CE6"/>
              </a:solidFill>
              <a:prstDash val="solid"/>
              <a:miter/>
            </a:ln>
          </p:spPr>
          <p:txBody>
            <a:bodyPr/>
            <a:lstStyle/>
            <a:p>
              <a:endParaRPr lang="pt-BR"/>
            </a:p>
          </p:txBody>
        </p:sp>
        <p:sp>
          <p:nvSpPr>
            <p:cNvPr id="21" name="TextBox 21"/>
            <p:cNvSpPr txBox="1"/>
            <p:nvPr/>
          </p:nvSpPr>
          <p:spPr>
            <a:xfrm>
              <a:off x="0" y="-47625"/>
              <a:ext cx="737105" cy="683316"/>
            </a:xfrm>
            <a:prstGeom prst="rect">
              <a:avLst/>
            </a:prstGeom>
          </p:spPr>
          <p:txBody>
            <a:bodyPr lIns="50800" tIns="50800" rIns="50800" bIns="50800" rtlCol="0" anchor="ctr"/>
            <a:lstStyle/>
            <a:p>
              <a:pPr algn="ctr">
                <a:lnSpc>
                  <a:spcPts val="3495"/>
                </a:lnSpc>
              </a:pPr>
              <a:endParaRPr/>
            </a:p>
          </p:txBody>
        </p:sp>
      </p:grpSp>
      <p:grpSp>
        <p:nvGrpSpPr>
          <p:cNvPr id="22" name="Group 22"/>
          <p:cNvGrpSpPr/>
          <p:nvPr/>
        </p:nvGrpSpPr>
        <p:grpSpPr>
          <a:xfrm>
            <a:off x="12921073" y="8381232"/>
            <a:ext cx="2798694" cy="1206381"/>
            <a:chOff x="0" y="0"/>
            <a:chExt cx="737105" cy="317730"/>
          </a:xfrm>
        </p:grpSpPr>
        <p:sp>
          <p:nvSpPr>
            <p:cNvPr id="23" name="Freeform 23"/>
            <p:cNvSpPr/>
            <p:nvPr/>
          </p:nvSpPr>
          <p:spPr>
            <a:xfrm>
              <a:off x="0" y="0"/>
              <a:ext cx="737105" cy="317730"/>
            </a:xfrm>
            <a:custGeom>
              <a:avLst/>
              <a:gdLst/>
              <a:ahLst/>
              <a:cxnLst/>
              <a:rect l="l" t="t" r="r" b="b"/>
              <a:pathLst>
                <a:path w="737105" h="317730">
                  <a:moveTo>
                    <a:pt x="0" y="0"/>
                  </a:moveTo>
                  <a:lnTo>
                    <a:pt x="737105" y="0"/>
                  </a:lnTo>
                  <a:lnTo>
                    <a:pt x="737105" y="317730"/>
                  </a:lnTo>
                  <a:lnTo>
                    <a:pt x="0" y="317730"/>
                  </a:lnTo>
                  <a:close/>
                </a:path>
              </a:pathLst>
            </a:custGeom>
            <a:solidFill>
              <a:srgbClr val="000000">
                <a:alpha val="0"/>
              </a:srgbClr>
            </a:solidFill>
            <a:ln w="47625" cap="sq">
              <a:solidFill>
                <a:srgbClr val="01C3DC"/>
              </a:solidFill>
              <a:prstDash val="solid"/>
              <a:miter/>
            </a:ln>
          </p:spPr>
          <p:txBody>
            <a:bodyPr/>
            <a:lstStyle/>
            <a:p>
              <a:endParaRPr lang="pt-BR"/>
            </a:p>
          </p:txBody>
        </p:sp>
        <p:sp>
          <p:nvSpPr>
            <p:cNvPr id="24" name="TextBox 24"/>
            <p:cNvSpPr txBox="1"/>
            <p:nvPr/>
          </p:nvSpPr>
          <p:spPr>
            <a:xfrm>
              <a:off x="0" y="-47625"/>
              <a:ext cx="737105" cy="365355"/>
            </a:xfrm>
            <a:prstGeom prst="rect">
              <a:avLst/>
            </a:prstGeom>
          </p:spPr>
          <p:txBody>
            <a:bodyPr lIns="50800" tIns="50800" rIns="50800" bIns="50800" rtlCol="0" anchor="ctr"/>
            <a:lstStyle/>
            <a:p>
              <a:pPr algn="ctr">
                <a:lnSpc>
                  <a:spcPts val="3495"/>
                </a:lnSpc>
              </a:pPr>
              <a:endParaRPr/>
            </a:p>
          </p:txBody>
        </p:sp>
      </p:grpSp>
      <p:grpSp>
        <p:nvGrpSpPr>
          <p:cNvPr id="25" name="Group 25"/>
          <p:cNvGrpSpPr/>
          <p:nvPr/>
        </p:nvGrpSpPr>
        <p:grpSpPr>
          <a:xfrm>
            <a:off x="256642" y="6494309"/>
            <a:ext cx="8203174" cy="2763991"/>
            <a:chOff x="0" y="0"/>
            <a:chExt cx="2160507" cy="727965"/>
          </a:xfrm>
        </p:grpSpPr>
        <p:sp>
          <p:nvSpPr>
            <p:cNvPr id="26" name="Freeform 26"/>
            <p:cNvSpPr/>
            <p:nvPr/>
          </p:nvSpPr>
          <p:spPr>
            <a:xfrm>
              <a:off x="0" y="0"/>
              <a:ext cx="2160507" cy="727965"/>
            </a:xfrm>
            <a:custGeom>
              <a:avLst/>
              <a:gdLst/>
              <a:ahLst/>
              <a:cxnLst/>
              <a:rect l="l" t="t" r="r" b="b"/>
              <a:pathLst>
                <a:path w="2160507" h="727965">
                  <a:moveTo>
                    <a:pt x="0" y="0"/>
                  </a:moveTo>
                  <a:lnTo>
                    <a:pt x="2160507" y="0"/>
                  </a:lnTo>
                  <a:lnTo>
                    <a:pt x="2160507" y="727965"/>
                  </a:lnTo>
                  <a:lnTo>
                    <a:pt x="0" y="727965"/>
                  </a:lnTo>
                  <a:close/>
                </a:path>
              </a:pathLst>
            </a:custGeom>
            <a:solidFill>
              <a:srgbClr val="000000">
                <a:alpha val="0"/>
              </a:srgbClr>
            </a:solidFill>
            <a:ln w="47625" cap="sq">
              <a:solidFill>
                <a:srgbClr val="01C3DC"/>
              </a:solidFill>
              <a:prstDash val="solid"/>
              <a:miter/>
            </a:ln>
          </p:spPr>
          <p:txBody>
            <a:bodyPr/>
            <a:lstStyle/>
            <a:p>
              <a:endParaRPr lang="pt-BR"/>
            </a:p>
          </p:txBody>
        </p:sp>
        <p:sp>
          <p:nvSpPr>
            <p:cNvPr id="27" name="TextBox 27"/>
            <p:cNvSpPr txBox="1"/>
            <p:nvPr/>
          </p:nvSpPr>
          <p:spPr>
            <a:xfrm>
              <a:off x="0" y="-47625"/>
              <a:ext cx="2160507" cy="775590"/>
            </a:xfrm>
            <a:prstGeom prst="rect">
              <a:avLst/>
            </a:prstGeom>
          </p:spPr>
          <p:txBody>
            <a:bodyPr lIns="50800" tIns="50800" rIns="50800" bIns="50800" rtlCol="0" anchor="ctr"/>
            <a:lstStyle/>
            <a:p>
              <a:pPr algn="ctr">
                <a:lnSpc>
                  <a:spcPts val="3495"/>
                </a:lnSpc>
              </a:pPr>
              <a:endParaRPr/>
            </a:p>
          </p:txBody>
        </p:sp>
      </p:grpSp>
      <p:grpSp>
        <p:nvGrpSpPr>
          <p:cNvPr id="28" name="Group 28"/>
          <p:cNvGrpSpPr/>
          <p:nvPr/>
        </p:nvGrpSpPr>
        <p:grpSpPr>
          <a:xfrm>
            <a:off x="256642" y="9321651"/>
            <a:ext cx="8203174" cy="572840"/>
            <a:chOff x="0" y="0"/>
            <a:chExt cx="2160507" cy="150872"/>
          </a:xfrm>
        </p:grpSpPr>
        <p:sp>
          <p:nvSpPr>
            <p:cNvPr id="29" name="Freeform 29"/>
            <p:cNvSpPr/>
            <p:nvPr/>
          </p:nvSpPr>
          <p:spPr>
            <a:xfrm>
              <a:off x="0" y="0"/>
              <a:ext cx="2160507" cy="150872"/>
            </a:xfrm>
            <a:custGeom>
              <a:avLst/>
              <a:gdLst/>
              <a:ahLst/>
              <a:cxnLst/>
              <a:rect l="l" t="t" r="r" b="b"/>
              <a:pathLst>
                <a:path w="2160507" h="150872">
                  <a:moveTo>
                    <a:pt x="0" y="0"/>
                  </a:moveTo>
                  <a:lnTo>
                    <a:pt x="2160507" y="0"/>
                  </a:lnTo>
                  <a:lnTo>
                    <a:pt x="2160507" y="150872"/>
                  </a:lnTo>
                  <a:lnTo>
                    <a:pt x="0" y="150872"/>
                  </a:lnTo>
                  <a:close/>
                </a:path>
              </a:pathLst>
            </a:custGeom>
            <a:solidFill>
              <a:srgbClr val="000000">
                <a:alpha val="0"/>
              </a:srgbClr>
            </a:solidFill>
            <a:ln w="47625" cap="sq">
              <a:solidFill>
                <a:srgbClr val="FF5757"/>
              </a:solidFill>
              <a:prstDash val="solid"/>
              <a:miter/>
            </a:ln>
          </p:spPr>
          <p:txBody>
            <a:bodyPr/>
            <a:lstStyle/>
            <a:p>
              <a:endParaRPr lang="pt-BR"/>
            </a:p>
          </p:txBody>
        </p:sp>
        <p:sp>
          <p:nvSpPr>
            <p:cNvPr id="30" name="TextBox 30"/>
            <p:cNvSpPr txBox="1"/>
            <p:nvPr/>
          </p:nvSpPr>
          <p:spPr>
            <a:xfrm>
              <a:off x="0" y="-47625"/>
              <a:ext cx="2160507" cy="198497"/>
            </a:xfrm>
            <a:prstGeom prst="rect">
              <a:avLst/>
            </a:prstGeom>
          </p:spPr>
          <p:txBody>
            <a:bodyPr lIns="50800" tIns="50800" rIns="50800" bIns="50800" rtlCol="0" anchor="ctr"/>
            <a:lstStyle/>
            <a:p>
              <a:pPr algn="ctr">
                <a:lnSpc>
                  <a:spcPts val="3495"/>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659588" y="7871381"/>
            <a:ext cx="2878616" cy="2878616"/>
          </a:xfrm>
          <a:custGeom>
            <a:avLst/>
            <a:gdLst/>
            <a:ahLst/>
            <a:cxnLst/>
            <a:rect l="l" t="t" r="r" b="b"/>
            <a:pathLst>
              <a:path w="2878616" h="2878616">
                <a:moveTo>
                  <a:pt x="0" y="0"/>
                </a:moveTo>
                <a:lnTo>
                  <a:pt x="2878616" y="0"/>
                </a:lnTo>
                <a:lnTo>
                  <a:pt x="2878616" y="2878616"/>
                </a:lnTo>
                <a:lnTo>
                  <a:pt x="0" y="2878616"/>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1247992" y="1930652"/>
            <a:ext cx="9025079" cy="4829326"/>
          </a:xfrm>
          <a:custGeom>
            <a:avLst/>
            <a:gdLst/>
            <a:ahLst/>
            <a:cxnLst/>
            <a:rect l="l" t="t" r="r" b="b"/>
            <a:pathLst>
              <a:path w="9025079" h="4829326">
                <a:moveTo>
                  <a:pt x="0" y="0"/>
                </a:moveTo>
                <a:lnTo>
                  <a:pt x="9025079" y="0"/>
                </a:lnTo>
                <a:lnTo>
                  <a:pt x="9025079" y="4829326"/>
                </a:lnTo>
                <a:lnTo>
                  <a:pt x="0" y="4829326"/>
                </a:lnTo>
                <a:lnTo>
                  <a:pt x="0" y="0"/>
                </a:lnTo>
                <a:close/>
              </a:path>
            </a:pathLst>
          </a:custGeom>
          <a:blipFill>
            <a:blip r:embed="rId6"/>
            <a:stretch>
              <a:fillRect l="-3031" r="-3031"/>
            </a:stretch>
          </a:blipFill>
        </p:spPr>
        <p:txBody>
          <a:bodyPr/>
          <a:lstStyle/>
          <a:p>
            <a:endParaRPr lang="pt-BR"/>
          </a:p>
        </p:txBody>
      </p:sp>
      <p:grpSp>
        <p:nvGrpSpPr>
          <p:cNvPr id="6" name="Group 6"/>
          <p:cNvGrpSpPr/>
          <p:nvPr/>
        </p:nvGrpSpPr>
        <p:grpSpPr>
          <a:xfrm>
            <a:off x="1122838" y="2219838"/>
            <a:ext cx="9435306" cy="3510516"/>
            <a:chOff x="0" y="0"/>
            <a:chExt cx="2485019" cy="924580"/>
          </a:xfrm>
        </p:grpSpPr>
        <p:sp>
          <p:nvSpPr>
            <p:cNvPr id="7" name="Freeform 7"/>
            <p:cNvSpPr/>
            <p:nvPr/>
          </p:nvSpPr>
          <p:spPr>
            <a:xfrm>
              <a:off x="0" y="0"/>
              <a:ext cx="2485019" cy="924580"/>
            </a:xfrm>
            <a:custGeom>
              <a:avLst/>
              <a:gdLst/>
              <a:ahLst/>
              <a:cxnLst/>
              <a:rect l="l" t="t" r="r" b="b"/>
              <a:pathLst>
                <a:path w="2485019" h="924580">
                  <a:moveTo>
                    <a:pt x="0" y="0"/>
                  </a:moveTo>
                  <a:lnTo>
                    <a:pt x="2485019" y="0"/>
                  </a:lnTo>
                  <a:lnTo>
                    <a:pt x="2485019" y="924580"/>
                  </a:lnTo>
                  <a:lnTo>
                    <a:pt x="0" y="924580"/>
                  </a:lnTo>
                  <a:close/>
                </a:path>
              </a:pathLst>
            </a:custGeom>
            <a:solidFill>
              <a:srgbClr val="000000">
                <a:alpha val="0"/>
              </a:srgbClr>
            </a:solidFill>
            <a:ln w="66675" cap="sq">
              <a:solidFill>
                <a:srgbClr val="C1FF72"/>
              </a:solidFill>
              <a:prstDash val="solid"/>
              <a:miter/>
            </a:ln>
          </p:spPr>
          <p:txBody>
            <a:bodyPr/>
            <a:lstStyle/>
            <a:p>
              <a:endParaRPr lang="pt-BR"/>
            </a:p>
          </p:txBody>
        </p:sp>
        <p:sp>
          <p:nvSpPr>
            <p:cNvPr id="8" name="TextBox 8"/>
            <p:cNvSpPr txBox="1"/>
            <p:nvPr/>
          </p:nvSpPr>
          <p:spPr>
            <a:xfrm>
              <a:off x="0" y="-47625"/>
              <a:ext cx="2485019" cy="972205"/>
            </a:xfrm>
            <a:prstGeom prst="rect">
              <a:avLst/>
            </a:prstGeom>
          </p:spPr>
          <p:txBody>
            <a:bodyPr lIns="50800" tIns="50800" rIns="50800" bIns="50800" rtlCol="0" anchor="ctr"/>
            <a:lstStyle/>
            <a:p>
              <a:pPr algn="ctr">
                <a:lnSpc>
                  <a:spcPts val="3495"/>
                </a:lnSpc>
              </a:pPr>
              <a:endParaRPr/>
            </a:p>
          </p:txBody>
        </p:sp>
      </p:grpSp>
      <p:sp>
        <p:nvSpPr>
          <p:cNvPr id="9" name="Freeform 9"/>
          <p:cNvSpPr/>
          <p:nvPr/>
        </p:nvSpPr>
        <p:spPr>
          <a:xfrm rot="1058196">
            <a:off x="10710678" y="1540616"/>
            <a:ext cx="1814677" cy="1288421"/>
          </a:xfrm>
          <a:custGeom>
            <a:avLst/>
            <a:gdLst/>
            <a:ahLst/>
            <a:cxnLst/>
            <a:rect l="l" t="t" r="r" b="b"/>
            <a:pathLst>
              <a:path w="1814677" h="1288421">
                <a:moveTo>
                  <a:pt x="0" y="0"/>
                </a:moveTo>
                <a:lnTo>
                  <a:pt x="1814677" y="0"/>
                </a:lnTo>
                <a:lnTo>
                  <a:pt x="1814677" y="1288421"/>
                </a:lnTo>
                <a:lnTo>
                  <a:pt x="0" y="12884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0" name="Freeform 10"/>
          <p:cNvSpPr/>
          <p:nvPr/>
        </p:nvSpPr>
        <p:spPr>
          <a:xfrm>
            <a:off x="12503588" y="1636023"/>
            <a:ext cx="3068502" cy="1998362"/>
          </a:xfrm>
          <a:custGeom>
            <a:avLst/>
            <a:gdLst/>
            <a:ahLst/>
            <a:cxnLst/>
            <a:rect l="l" t="t" r="r" b="b"/>
            <a:pathLst>
              <a:path w="3068502" h="1998362">
                <a:moveTo>
                  <a:pt x="0" y="0"/>
                </a:moveTo>
                <a:lnTo>
                  <a:pt x="3068502" y="0"/>
                </a:lnTo>
                <a:lnTo>
                  <a:pt x="3068502" y="1998363"/>
                </a:lnTo>
                <a:lnTo>
                  <a:pt x="0" y="19983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grpSp>
        <p:nvGrpSpPr>
          <p:cNvPr id="11" name="Group 11"/>
          <p:cNvGrpSpPr/>
          <p:nvPr/>
        </p:nvGrpSpPr>
        <p:grpSpPr>
          <a:xfrm>
            <a:off x="1028700" y="5730354"/>
            <a:ext cx="9361699" cy="1029624"/>
            <a:chOff x="0" y="0"/>
            <a:chExt cx="2465633" cy="271177"/>
          </a:xfrm>
        </p:grpSpPr>
        <p:sp>
          <p:nvSpPr>
            <p:cNvPr id="12" name="Freeform 12"/>
            <p:cNvSpPr/>
            <p:nvPr/>
          </p:nvSpPr>
          <p:spPr>
            <a:xfrm>
              <a:off x="0" y="0"/>
              <a:ext cx="2465633" cy="271177"/>
            </a:xfrm>
            <a:custGeom>
              <a:avLst/>
              <a:gdLst/>
              <a:ahLst/>
              <a:cxnLst/>
              <a:rect l="l" t="t" r="r" b="b"/>
              <a:pathLst>
                <a:path w="2465633" h="271177">
                  <a:moveTo>
                    <a:pt x="0" y="0"/>
                  </a:moveTo>
                  <a:lnTo>
                    <a:pt x="2465633" y="0"/>
                  </a:lnTo>
                  <a:lnTo>
                    <a:pt x="2465633" y="271177"/>
                  </a:lnTo>
                  <a:lnTo>
                    <a:pt x="0" y="271177"/>
                  </a:lnTo>
                  <a:close/>
                </a:path>
              </a:pathLst>
            </a:custGeom>
            <a:solidFill>
              <a:srgbClr val="000000">
                <a:alpha val="0"/>
              </a:srgbClr>
            </a:solidFill>
            <a:ln w="66675" cap="sq">
              <a:solidFill>
                <a:srgbClr val="FF6B00"/>
              </a:solidFill>
              <a:prstDash val="solid"/>
              <a:miter/>
            </a:ln>
          </p:spPr>
          <p:txBody>
            <a:bodyPr/>
            <a:lstStyle/>
            <a:p>
              <a:endParaRPr lang="pt-BR"/>
            </a:p>
          </p:txBody>
        </p:sp>
        <p:sp>
          <p:nvSpPr>
            <p:cNvPr id="13" name="TextBox 13"/>
            <p:cNvSpPr txBox="1"/>
            <p:nvPr/>
          </p:nvSpPr>
          <p:spPr>
            <a:xfrm>
              <a:off x="0" y="-47625"/>
              <a:ext cx="2465633" cy="318802"/>
            </a:xfrm>
            <a:prstGeom prst="rect">
              <a:avLst/>
            </a:prstGeom>
          </p:spPr>
          <p:txBody>
            <a:bodyPr lIns="50800" tIns="50800" rIns="50800" bIns="50800" rtlCol="0" anchor="ctr"/>
            <a:lstStyle/>
            <a:p>
              <a:pPr algn="ctr">
                <a:lnSpc>
                  <a:spcPts val="3495"/>
                </a:lnSpc>
              </a:pPr>
              <a:endParaRPr/>
            </a:p>
          </p:txBody>
        </p:sp>
      </p:grpSp>
      <p:sp>
        <p:nvSpPr>
          <p:cNvPr id="14" name="Freeform 14"/>
          <p:cNvSpPr/>
          <p:nvPr/>
        </p:nvSpPr>
        <p:spPr>
          <a:xfrm rot="-387545">
            <a:off x="10441619" y="5433462"/>
            <a:ext cx="1393313" cy="989252"/>
          </a:xfrm>
          <a:custGeom>
            <a:avLst/>
            <a:gdLst/>
            <a:ahLst/>
            <a:cxnLst/>
            <a:rect l="l" t="t" r="r" b="b"/>
            <a:pathLst>
              <a:path w="1393313" h="989252">
                <a:moveTo>
                  <a:pt x="0" y="0"/>
                </a:moveTo>
                <a:lnTo>
                  <a:pt x="1393313" y="0"/>
                </a:lnTo>
                <a:lnTo>
                  <a:pt x="1393313" y="989252"/>
                </a:lnTo>
                <a:lnTo>
                  <a:pt x="0" y="9892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15" name="Freeform 15"/>
          <p:cNvSpPr/>
          <p:nvPr/>
        </p:nvSpPr>
        <p:spPr>
          <a:xfrm>
            <a:off x="12162697" y="4314189"/>
            <a:ext cx="3390039" cy="3398535"/>
          </a:xfrm>
          <a:custGeom>
            <a:avLst/>
            <a:gdLst/>
            <a:ahLst/>
            <a:cxnLst/>
            <a:rect l="l" t="t" r="r" b="b"/>
            <a:pathLst>
              <a:path w="3390039" h="3398535">
                <a:moveTo>
                  <a:pt x="0" y="0"/>
                </a:moveTo>
                <a:lnTo>
                  <a:pt x="3390038" y="0"/>
                </a:lnTo>
                <a:lnTo>
                  <a:pt x="3390038" y="3398535"/>
                </a:lnTo>
                <a:lnTo>
                  <a:pt x="0" y="33985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16" name="Freeform 16"/>
          <p:cNvSpPr/>
          <p:nvPr/>
        </p:nvSpPr>
        <p:spPr>
          <a:xfrm>
            <a:off x="1733026" y="6972396"/>
            <a:ext cx="7953048" cy="2567114"/>
          </a:xfrm>
          <a:custGeom>
            <a:avLst/>
            <a:gdLst/>
            <a:ahLst/>
            <a:cxnLst/>
            <a:rect l="l" t="t" r="r" b="b"/>
            <a:pathLst>
              <a:path w="7953048" h="2567114">
                <a:moveTo>
                  <a:pt x="0" y="0"/>
                </a:moveTo>
                <a:lnTo>
                  <a:pt x="7953047" y="0"/>
                </a:lnTo>
                <a:lnTo>
                  <a:pt x="7953047" y="2567113"/>
                </a:lnTo>
                <a:lnTo>
                  <a:pt x="0" y="2567113"/>
                </a:lnTo>
                <a:lnTo>
                  <a:pt x="0" y="0"/>
                </a:lnTo>
                <a:close/>
              </a:path>
            </a:pathLst>
          </a:custGeom>
          <a:blipFill>
            <a:blip r:embed="rId13"/>
            <a:stretch>
              <a:fillRect t="-9496" b="-1348"/>
            </a:stretch>
          </a:blipFill>
        </p:spPr>
        <p:txBody>
          <a:bodyPr/>
          <a:lstStyle/>
          <a:p>
            <a:endParaRPr lang="pt-BR"/>
          </a:p>
        </p:txBody>
      </p:sp>
      <p:grpSp>
        <p:nvGrpSpPr>
          <p:cNvPr id="17" name="Group 17"/>
          <p:cNvGrpSpPr/>
          <p:nvPr/>
        </p:nvGrpSpPr>
        <p:grpSpPr>
          <a:xfrm>
            <a:off x="1593470" y="6912378"/>
            <a:ext cx="8224745" cy="2795495"/>
            <a:chOff x="0" y="0"/>
            <a:chExt cx="2166188" cy="736262"/>
          </a:xfrm>
        </p:grpSpPr>
        <p:sp>
          <p:nvSpPr>
            <p:cNvPr id="18" name="Freeform 18"/>
            <p:cNvSpPr/>
            <p:nvPr/>
          </p:nvSpPr>
          <p:spPr>
            <a:xfrm>
              <a:off x="0" y="0"/>
              <a:ext cx="2166188" cy="736262"/>
            </a:xfrm>
            <a:custGeom>
              <a:avLst/>
              <a:gdLst/>
              <a:ahLst/>
              <a:cxnLst/>
              <a:rect l="l" t="t" r="r" b="b"/>
              <a:pathLst>
                <a:path w="2166188" h="736262">
                  <a:moveTo>
                    <a:pt x="0" y="0"/>
                  </a:moveTo>
                  <a:lnTo>
                    <a:pt x="2166188" y="0"/>
                  </a:lnTo>
                  <a:lnTo>
                    <a:pt x="2166188" y="736262"/>
                  </a:lnTo>
                  <a:lnTo>
                    <a:pt x="0" y="736262"/>
                  </a:lnTo>
                  <a:close/>
                </a:path>
              </a:pathLst>
            </a:custGeom>
            <a:solidFill>
              <a:srgbClr val="000000">
                <a:alpha val="0"/>
              </a:srgbClr>
            </a:solidFill>
            <a:ln w="66675" cap="sq">
              <a:solidFill>
                <a:srgbClr val="8C52FF"/>
              </a:solidFill>
              <a:prstDash val="solid"/>
              <a:miter/>
            </a:ln>
          </p:spPr>
          <p:txBody>
            <a:bodyPr/>
            <a:lstStyle/>
            <a:p>
              <a:endParaRPr lang="pt-BR"/>
            </a:p>
          </p:txBody>
        </p:sp>
        <p:sp>
          <p:nvSpPr>
            <p:cNvPr id="19" name="TextBox 19"/>
            <p:cNvSpPr txBox="1"/>
            <p:nvPr/>
          </p:nvSpPr>
          <p:spPr>
            <a:xfrm>
              <a:off x="0" y="-47625"/>
              <a:ext cx="2166188" cy="783887"/>
            </a:xfrm>
            <a:prstGeom prst="rect">
              <a:avLst/>
            </a:prstGeom>
          </p:spPr>
          <p:txBody>
            <a:bodyPr lIns="50800" tIns="50800" rIns="50800" bIns="50800" rtlCol="0" anchor="ctr"/>
            <a:lstStyle/>
            <a:p>
              <a:pPr algn="ctr">
                <a:lnSpc>
                  <a:spcPts val="3495"/>
                </a:lnSpc>
              </a:pPr>
              <a:endParaRPr/>
            </a:p>
          </p:txBody>
        </p:sp>
      </p:grpSp>
      <p:sp>
        <p:nvSpPr>
          <p:cNvPr id="20" name="Freeform 20"/>
          <p:cNvSpPr/>
          <p:nvPr/>
        </p:nvSpPr>
        <p:spPr>
          <a:xfrm rot="-387545">
            <a:off x="9830070" y="6273767"/>
            <a:ext cx="2306461" cy="1637587"/>
          </a:xfrm>
          <a:custGeom>
            <a:avLst/>
            <a:gdLst/>
            <a:ahLst/>
            <a:cxnLst/>
            <a:rect l="l" t="t" r="r" b="b"/>
            <a:pathLst>
              <a:path w="2306461" h="1637587">
                <a:moveTo>
                  <a:pt x="0" y="0"/>
                </a:moveTo>
                <a:lnTo>
                  <a:pt x="2306461" y="0"/>
                </a:lnTo>
                <a:lnTo>
                  <a:pt x="2306461" y="1637587"/>
                </a:lnTo>
                <a:lnTo>
                  <a:pt x="0" y="16375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21" name="TextBox 21"/>
          <p:cNvSpPr txBox="1"/>
          <p:nvPr/>
        </p:nvSpPr>
        <p:spPr>
          <a:xfrm>
            <a:off x="4903068" y="717654"/>
            <a:ext cx="6231582" cy="42235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Vista da execução de vídeo: Site Web</a:t>
            </a:r>
          </a:p>
        </p:txBody>
      </p:sp>
      <p:sp>
        <p:nvSpPr>
          <p:cNvPr id="22" name="TextBox 22"/>
          <p:cNvSpPr txBox="1"/>
          <p:nvPr/>
        </p:nvSpPr>
        <p:spPr>
          <a:xfrm>
            <a:off x="10683298" y="8114936"/>
            <a:ext cx="6811547" cy="1143364"/>
          </a:xfrm>
          <a:prstGeom prst="rect">
            <a:avLst/>
          </a:prstGeom>
        </p:spPr>
        <p:txBody>
          <a:bodyPr lIns="0" tIns="0" rIns="0" bIns="0" rtlCol="0" anchor="t">
            <a:spAutoFit/>
          </a:bodyPr>
          <a:lstStyle/>
          <a:p>
            <a:pPr algn="ctr">
              <a:lnSpc>
                <a:spcPts val="3035"/>
              </a:lnSpc>
              <a:spcBef>
                <a:spcPct val="0"/>
              </a:spcBef>
            </a:pPr>
            <a:r>
              <a:rPr lang="en-US" sz="2167">
                <a:solidFill>
                  <a:srgbClr val="000000"/>
                </a:solidFill>
                <a:latin typeface="Anonymous Pro Bold"/>
              </a:rPr>
              <a:t>Obs: Por motivos de segurança, o Site Web não permite a captura de print screen ou a gravação da tela de imagens e/ou vídeo. </a:t>
            </a:r>
          </a:p>
        </p:txBody>
      </p:sp>
      <p:sp>
        <p:nvSpPr>
          <p:cNvPr id="23" name="TextBox 23"/>
          <p:cNvSpPr txBox="1"/>
          <p:nvPr/>
        </p:nvSpPr>
        <p:spPr>
          <a:xfrm>
            <a:off x="12574358" y="2213156"/>
            <a:ext cx="2926961" cy="86050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Vídeo sendo reproduzido</a:t>
            </a:r>
          </a:p>
        </p:txBody>
      </p:sp>
      <p:sp>
        <p:nvSpPr>
          <p:cNvPr id="24" name="TextBox 24"/>
          <p:cNvSpPr txBox="1"/>
          <p:nvPr/>
        </p:nvSpPr>
        <p:spPr>
          <a:xfrm>
            <a:off x="12324941" y="4875907"/>
            <a:ext cx="3065550" cy="2096489"/>
          </a:xfrm>
          <a:prstGeom prst="rect">
            <a:avLst/>
          </a:prstGeom>
        </p:spPr>
        <p:txBody>
          <a:bodyPr lIns="0" tIns="0" rIns="0" bIns="0" rtlCol="0" anchor="t">
            <a:spAutoFit/>
          </a:bodyPr>
          <a:lstStyle/>
          <a:p>
            <a:pPr algn="ctr">
              <a:lnSpc>
                <a:spcPts val="2366"/>
              </a:lnSpc>
              <a:spcBef>
                <a:spcPct val="0"/>
              </a:spcBef>
            </a:pPr>
            <a:r>
              <a:rPr lang="en-US" sz="1690">
                <a:solidFill>
                  <a:srgbClr val="000000"/>
                </a:solidFill>
                <a:latin typeface="Anonymous Pro Bold"/>
              </a:rPr>
              <a:t>Exibe a sinopse do episódio em exibição, bem como uma lista dos próximos e prévios episódios. Ademais, exibe os comentários de outros usuários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659588" y="7871381"/>
            <a:ext cx="2878616" cy="2878616"/>
          </a:xfrm>
          <a:custGeom>
            <a:avLst/>
            <a:gdLst/>
            <a:ahLst/>
            <a:cxnLst/>
            <a:rect l="l" t="t" r="r" b="b"/>
            <a:pathLst>
              <a:path w="2878616" h="2878616">
                <a:moveTo>
                  <a:pt x="0" y="0"/>
                </a:moveTo>
                <a:lnTo>
                  <a:pt x="2878616" y="0"/>
                </a:lnTo>
                <a:lnTo>
                  <a:pt x="2878616" y="2878616"/>
                </a:lnTo>
                <a:lnTo>
                  <a:pt x="0" y="2878616"/>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262798" y="1974982"/>
            <a:ext cx="10348857" cy="5557439"/>
          </a:xfrm>
          <a:custGeom>
            <a:avLst/>
            <a:gdLst/>
            <a:ahLst/>
            <a:cxnLst/>
            <a:rect l="l" t="t" r="r" b="b"/>
            <a:pathLst>
              <a:path w="10348857" h="5557439">
                <a:moveTo>
                  <a:pt x="0" y="0"/>
                </a:moveTo>
                <a:lnTo>
                  <a:pt x="10348857" y="0"/>
                </a:lnTo>
                <a:lnTo>
                  <a:pt x="10348857" y="5557440"/>
                </a:lnTo>
                <a:lnTo>
                  <a:pt x="0" y="5557440"/>
                </a:lnTo>
                <a:lnTo>
                  <a:pt x="0" y="0"/>
                </a:lnTo>
                <a:close/>
              </a:path>
            </a:pathLst>
          </a:custGeom>
          <a:blipFill>
            <a:blip r:embed="rId6"/>
            <a:stretch>
              <a:fillRect l="-8900" t="-674" r="-1468" b="-674"/>
            </a:stretch>
          </a:blipFill>
        </p:spPr>
        <p:txBody>
          <a:bodyPr/>
          <a:lstStyle/>
          <a:p>
            <a:endParaRPr lang="pt-BR"/>
          </a:p>
        </p:txBody>
      </p:sp>
      <p:sp>
        <p:nvSpPr>
          <p:cNvPr id="6" name="Freeform 6"/>
          <p:cNvSpPr/>
          <p:nvPr/>
        </p:nvSpPr>
        <p:spPr>
          <a:xfrm>
            <a:off x="12496708" y="1925639"/>
            <a:ext cx="4762592" cy="3286188"/>
          </a:xfrm>
          <a:custGeom>
            <a:avLst/>
            <a:gdLst/>
            <a:ahLst/>
            <a:cxnLst/>
            <a:rect l="l" t="t" r="r" b="b"/>
            <a:pathLst>
              <a:path w="4762592" h="3286188">
                <a:moveTo>
                  <a:pt x="0" y="0"/>
                </a:moveTo>
                <a:lnTo>
                  <a:pt x="4762592" y="0"/>
                </a:lnTo>
                <a:lnTo>
                  <a:pt x="4762592" y="3286188"/>
                </a:lnTo>
                <a:lnTo>
                  <a:pt x="0" y="3286188"/>
                </a:lnTo>
                <a:lnTo>
                  <a:pt x="0" y="0"/>
                </a:lnTo>
                <a:close/>
              </a:path>
            </a:pathLst>
          </a:custGeom>
          <a:blipFill>
            <a:blip r:embed="rId7"/>
            <a:stretch>
              <a:fillRect/>
            </a:stretch>
          </a:blipFill>
        </p:spPr>
        <p:txBody>
          <a:bodyPr/>
          <a:lstStyle/>
          <a:p>
            <a:endParaRPr lang="pt-BR"/>
          </a:p>
        </p:txBody>
      </p:sp>
      <p:sp>
        <p:nvSpPr>
          <p:cNvPr id="7" name="TextBox 7"/>
          <p:cNvSpPr txBox="1"/>
          <p:nvPr/>
        </p:nvSpPr>
        <p:spPr>
          <a:xfrm>
            <a:off x="3962806" y="740285"/>
            <a:ext cx="8828038" cy="42235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Vista da execução de vídeo: Site Web - foto do ecrã</a:t>
            </a:r>
          </a:p>
        </p:txBody>
      </p:sp>
      <p:sp>
        <p:nvSpPr>
          <p:cNvPr id="8" name="TextBox 8"/>
          <p:cNvSpPr txBox="1"/>
          <p:nvPr/>
        </p:nvSpPr>
        <p:spPr>
          <a:xfrm>
            <a:off x="2456141" y="8519071"/>
            <a:ext cx="14803159" cy="1526086"/>
          </a:xfrm>
          <a:prstGeom prst="rect">
            <a:avLst/>
          </a:prstGeom>
        </p:spPr>
        <p:txBody>
          <a:bodyPr lIns="0" tIns="0" rIns="0" bIns="0" rtlCol="0" anchor="t">
            <a:spAutoFit/>
          </a:bodyPr>
          <a:lstStyle/>
          <a:p>
            <a:pPr algn="just">
              <a:lnSpc>
                <a:spcPts val="3035"/>
              </a:lnSpc>
              <a:spcBef>
                <a:spcPct val="0"/>
              </a:spcBef>
            </a:pPr>
            <a:r>
              <a:rPr lang="en-US" sz="2167">
                <a:solidFill>
                  <a:srgbClr val="000000"/>
                </a:solidFill>
                <a:latin typeface="Anonymous Pro Bold"/>
              </a:rPr>
              <a:t>Obs: Por motivos de segurança, o Site Web não permite a captura de print screen ou a gravação da tela de imagens e/ou vídeo. Portanto, a imagem acima exibida, é uma </a:t>
            </a:r>
            <a:r>
              <a:rPr lang="en-US" sz="2167" u="sng">
                <a:solidFill>
                  <a:srgbClr val="000000"/>
                </a:solidFill>
                <a:latin typeface="Anonymous Pro Bold"/>
              </a:rPr>
              <a:t>foto da tela</a:t>
            </a:r>
            <a:r>
              <a:rPr lang="en-US" sz="2167">
                <a:solidFill>
                  <a:srgbClr val="000000"/>
                </a:solidFill>
                <a:latin typeface="Anonymous Pro Bold"/>
              </a:rPr>
              <a:t> sendo reproduzida, capturada através do mobile (ambos os equipamentos já especificados em “Equipamentos Utilizados nos Testes”.</a:t>
            </a:r>
          </a:p>
        </p:txBody>
      </p:sp>
      <p:sp>
        <p:nvSpPr>
          <p:cNvPr id="9" name="TextBox 9"/>
          <p:cNvSpPr txBox="1"/>
          <p:nvPr/>
        </p:nvSpPr>
        <p:spPr>
          <a:xfrm>
            <a:off x="11204140" y="5423859"/>
            <a:ext cx="6256025" cy="2174956"/>
          </a:xfrm>
          <a:prstGeom prst="rect">
            <a:avLst/>
          </a:prstGeom>
        </p:spPr>
        <p:txBody>
          <a:bodyPr lIns="0" tIns="0" rIns="0" bIns="0" rtlCol="0" anchor="t">
            <a:spAutoFit/>
          </a:bodyPr>
          <a:lstStyle/>
          <a:p>
            <a:pPr algn="just">
              <a:lnSpc>
                <a:spcPts val="3495"/>
              </a:lnSpc>
              <a:spcBef>
                <a:spcPct val="0"/>
              </a:spcBef>
            </a:pPr>
            <a:r>
              <a:rPr lang="en-US" sz="2496">
                <a:solidFill>
                  <a:srgbClr val="000000"/>
                </a:solidFill>
                <a:latin typeface="Anonymous Pro Bold"/>
              </a:rPr>
              <a:t>As Configurações acima pertencem a versão Web. Atualmente se consegue alterar a qualidade do vídeo nesta versão, antes, isso era possível apenas na versão mobile.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15719766" y="7257768"/>
            <a:ext cx="3141860" cy="3141860"/>
          </a:xfrm>
          <a:custGeom>
            <a:avLst/>
            <a:gdLst/>
            <a:ahLst/>
            <a:cxnLst/>
            <a:rect l="l" t="t" r="r" b="b"/>
            <a:pathLst>
              <a:path w="3141860" h="3141860">
                <a:moveTo>
                  <a:pt x="0" y="0"/>
                </a:moveTo>
                <a:lnTo>
                  <a:pt x="3141861" y="0"/>
                </a:lnTo>
                <a:lnTo>
                  <a:pt x="3141861" y="3141860"/>
                </a:lnTo>
                <a:lnTo>
                  <a:pt x="0" y="3141860"/>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2456676" y="1771000"/>
            <a:ext cx="3311946" cy="7359879"/>
          </a:xfrm>
          <a:custGeom>
            <a:avLst/>
            <a:gdLst/>
            <a:ahLst/>
            <a:cxnLst/>
            <a:rect l="l" t="t" r="r" b="b"/>
            <a:pathLst>
              <a:path w="3311946" h="7359879">
                <a:moveTo>
                  <a:pt x="0" y="0"/>
                </a:moveTo>
                <a:lnTo>
                  <a:pt x="3311946" y="0"/>
                </a:lnTo>
                <a:lnTo>
                  <a:pt x="3311946" y="7359880"/>
                </a:lnTo>
                <a:lnTo>
                  <a:pt x="0" y="7359880"/>
                </a:lnTo>
                <a:lnTo>
                  <a:pt x="0" y="0"/>
                </a:lnTo>
                <a:close/>
              </a:path>
            </a:pathLst>
          </a:custGeom>
          <a:blipFill>
            <a:blip r:embed="rId6"/>
            <a:stretch>
              <a:fillRect/>
            </a:stretch>
          </a:blipFill>
        </p:spPr>
        <p:txBody>
          <a:bodyPr/>
          <a:lstStyle/>
          <a:p>
            <a:endParaRPr lang="pt-BR"/>
          </a:p>
        </p:txBody>
      </p:sp>
      <p:sp>
        <p:nvSpPr>
          <p:cNvPr id="6" name="Freeform 6"/>
          <p:cNvSpPr/>
          <p:nvPr/>
        </p:nvSpPr>
        <p:spPr>
          <a:xfrm>
            <a:off x="6540147" y="1771000"/>
            <a:ext cx="10105120" cy="4547304"/>
          </a:xfrm>
          <a:custGeom>
            <a:avLst/>
            <a:gdLst/>
            <a:ahLst/>
            <a:cxnLst/>
            <a:rect l="l" t="t" r="r" b="b"/>
            <a:pathLst>
              <a:path w="10105120" h="4547304">
                <a:moveTo>
                  <a:pt x="0" y="0"/>
                </a:moveTo>
                <a:lnTo>
                  <a:pt x="10105119" y="0"/>
                </a:lnTo>
                <a:lnTo>
                  <a:pt x="10105119" y="4547304"/>
                </a:lnTo>
                <a:lnTo>
                  <a:pt x="0" y="4547304"/>
                </a:lnTo>
                <a:lnTo>
                  <a:pt x="0" y="0"/>
                </a:lnTo>
                <a:close/>
              </a:path>
            </a:pathLst>
          </a:custGeom>
          <a:blipFill>
            <a:blip r:embed="rId7"/>
            <a:stretch>
              <a:fillRect/>
            </a:stretch>
          </a:blipFill>
        </p:spPr>
        <p:txBody>
          <a:bodyPr/>
          <a:lstStyle/>
          <a:p>
            <a:endParaRPr lang="pt-BR"/>
          </a:p>
        </p:txBody>
      </p:sp>
      <p:grpSp>
        <p:nvGrpSpPr>
          <p:cNvPr id="7" name="Group 7"/>
          <p:cNvGrpSpPr/>
          <p:nvPr/>
        </p:nvGrpSpPr>
        <p:grpSpPr>
          <a:xfrm>
            <a:off x="2202468" y="1771000"/>
            <a:ext cx="3758448" cy="2273652"/>
            <a:chOff x="0" y="0"/>
            <a:chExt cx="989879" cy="598822"/>
          </a:xfrm>
        </p:grpSpPr>
        <p:sp>
          <p:nvSpPr>
            <p:cNvPr id="8" name="Freeform 8"/>
            <p:cNvSpPr/>
            <p:nvPr/>
          </p:nvSpPr>
          <p:spPr>
            <a:xfrm>
              <a:off x="0" y="0"/>
              <a:ext cx="989879" cy="598822"/>
            </a:xfrm>
            <a:custGeom>
              <a:avLst/>
              <a:gdLst/>
              <a:ahLst/>
              <a:cxnLst/>
              <a:rect l="l" t="t" r="r" b="b"/>
              <a:pathLst>
                <a:path w="989879" h="598822">
                  <a:moveTo>
                    <a:pt x="0" y="0"/>
                  </a:moveTo>
                  <a:lnTo>
                    <a:pt x="989879" y="0"/>
                  </a:lnTo>
                  <a:lnTo>
                    <a:pt x="989879" y="598822"/>
                  </a:lnTo>
                  <a:lnTo>
                    <a:pt x="0" y="598822"/>
                  </a:lnTo>
                  <a:close/>
                </a:path>
              </a:pathLst>
            </a:custGeom>
            <a:solidFill>
              <a:srgbClr val="000000">
                <a:alpha val="0"/>
              </a:srgbClr>
            </a:solidFill>
            <a:ln w="66675" cap="sq">
              <a:solidFill>
                <a:srgbClr val="C1FF72"/>
              </a:solidFill>
              <a:prstDash val="solid"/>
              <a:miter/>
            </a:ln>
          </p:spPr>
          <p:txBody>
            <a:bodyPr/>
            <a:lstStyle/>
            <a:p>
              <a:endParaRPr lang="pt-BR"/>
            </a:p>
          </p:txBody>
        </p:sp>
        <p:sp>
          <p:nvSpPr>
            <p:cNvPr id="9" name="TextBox 9"/>
            <p:cNvSpPr txBox="1"/>
            <p:nvPr/>
          </p:nvSpPr>
          <p:spPr>
            <a:xfrm>
              <a:off x="0" y="-47625"/>
              <a:ext cx="989879" cy="646447"/>
            </a:xfrm>
            <a:prstGeom prst="rect">
              <a:avLst/>
            </a:prstGeom>
          </p:spPr>
          <p:txBody>
            <a:bodyPr lIns="50800" tIns="50800" rIns="50800" bIns="50800" rtlCol="0" anchor="ctr"/>
            <a:lstStyle/>
            <a:p>
              <a:pPr algn="ctr">
                <a:lnSpc>
                  <a:spcPts val="3495"/>
                </a:lnSpc>
              </a:pPr>
              <a:endParaRPr/>
            </a:p>
          </p:txBody>
        </p:sp>
      </p:grpSp>
      <p:sp>
        <p:nvSpPr>
          <p:cNvPr id="10" name="Freeform 10"/>
          <p:cNvSpPr/>
          <p:nvPr/>
        </p:nvSpPr>
        <p:spPr>
          <a:xfrm flipV="1">
            <a:off x="1028700" y="1914146"/>
            <a:ext cx="1360016" cy="1355071"/>
          </a:xfrm>
          <a:custGeom>
            <a:avLst/>
            <a:gdLst/>
            <a:ahLst/>
            <a:cxnLst/>
            <a:rect l="l" t="t" r="r" b="b"/>
            <a:pathLst>
              <a:path w="1360016" h="1355071">
                <a:moveTo>
                  <a:pt x="0" y="1355071"/>
                </a:moveTo>
                <a:lnTo>
                  <a:pt x="1360016" y="1355071"/>
                </a:lnTo>
                <a:lnTo>
                  <a:pt x="1360016" y="0"/>
                </a:lnTo>
                <a:lnTo>
                  <a:pt x="0" y="0"/>
                </a:lnTo>
                <a:lnTo>
                  <a:pt x="0" y="1355071"/>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11" name="Freeform 11"/>
          <p:cNvSpPr/>
          <p:nvPr/>
        </p:nvSpPr>
        <p:spPr>
          <a:xfrm>
            <a:off x="0" y="3269217"/>
            <a:ext cx="2381374" cy="1550870"/>
          </a:xfrm>
          <a:custGeom>
            <a:avLst/>
            <a:gdLst/>
            <a:ahLst/>
            <a:cxnLst/>
            <a:rect l="l" t="t" r="r" b="b"/>
            <a:pathLst>
              <a:path w="2381374" h="1550870">
                <a:moveTo>
                  <a:pt x="0" y="0"/>
                </a:moveTo>
                <a:lnTo>
                  <a:pt x="2381374" y="0"/>
                </a:lnTo>
                <a:lnTo>
                  <a:pt x="2381374" y="1550870"/>
                </a:lnTo>
                <a:lnTo>
                  <a:pt x="0" y="15508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grpSp>
        <p:nvGrpSpPr>
          <p:cNvPr id="12" name="Group 12"/>
          <p:cNvGrpSpPr/>
          <p:nvPr/>
        </p:nvGrpSpPr>
        <p:grpSpPr>
          <a:xfrm>
            <a:off x="2233425" y="4314114"/>
            <a:ext cx="3758448" cy="1903588"/>
            <a:chOff x="0" y="0"/>
            <a:chExt cx="989879" cy="501356"/>
          </a:xfrm>
        </p:grpSpPr>
        <p:sp>
          <p:nvSpPr>
            <p:cNvPr id="13" name="Freeform 13"/>
            <p:cNvSpPr/>
            <p:nvPr/>
          </p:nvSpPr>
          <p:spPr>
            <a:xfrm>
              <a:off x="0" y="0"/>
              <a:ext cx="989879" cy="501356"/>
            </a:xfrm>
            <a:custGeom>
              <a:avLst/>
              <a:gdLst/>
              <a:ahLst/>
              <a:cxnLst/>
              <a:rect l="l" t="t" r="r" b="b"/>
              <a:pathLst>
                <a:path w="989879" h="501356">
                  <a:moveTo>
                    <a:pt x="0" y="0"/>
                  </a:moveTo>
                  <a:lnTo>
                    <a:pt x="989879" y="0"/>
                  </a:lnTo>
                  <a:lnTo>
                    <a:pt x="989879" y="501356"/>
                  </a:lnTo>
                  <a:lnTo>
                    <a:pt x="0" y="501356"/>
                  </a:lnTo>
                  <a:close/>
                </a:path>
              </a:pathLst>
            </a:custGeom>
            <a:solidFill>
              <a:srgbClr val="000000">
                <a:alpha val="0"/>
              </a:srgbClr>
            </a:solidFill>
            <a:ln w="66675" cap="sq">
              <a:solidFill>
                <a:srgbClr val="5E17EB"/>
              </a:solidFill>
              <a:prstDash val="solid"/>
              <a:miter/>
            </a:ln>
          </p:spPr>
          <p:txBody>
            <a:bodyPr/>
            <a:lstStyle/>
            <a:p>
              <a:endParaRPr lang="pt-BR"/>
            </a:p>
          </p:txBody>
        </p:sp>
        <p:sp>
          <p:nvSpPr>
            <p:cNvPr id="14" name="TextBox 14"/>
            <p:cNvSpPr txBox="1"/>
            <p:nvPr/>
          </p:nvSpPr>
          <p:spPr>
            <a:xfrm>
              <a:off x="0" y="-47625"/>
              <a:ext cx="989879" cy="548981"/>
            </a:xfrm>
            <a:prstGeom prst="rect">
              <a:avLst/>
            </a:prstGeom>
          </p:spPr>
          <p:txBody>
            <a:bodyPr lIns="50800" tIns="50800" rIns="50800" bIns="50800" rtlCol="0" anchor="ctr"/>
            <a:lstStyle/>
            <a:p>
              <a:pPr algn="ctr">
                <a:lnSpc>
                  <a:spcPts val="3495"/>
                </a:lnSpc>
              </a:pPr>
              <a:endParaRPr/>
            </a:p>
          </p:txBody>
        </p:sp>
      </p:grpSp>
      <p:grpSp>
        <p:nvGrpSpPr>
          <p:cNvPr id="15" name="Group 15"/>
          <p:cNvGrpSpPr/>
          <p:nvPr/>
        </p:nvGrpSpPr>
        <p:grpSpPr>
          <a:xfrm>
            <a:off x="2233425" y="6217702"/>
            <a:ext cx="3758448" cy="471601"/>
            <a:chOff x="0" y="0"/>
            <a:chExt cx="989879" cy="124208"/>
          </a:xfrm>
        </p:grpSpPr>
        <p:sp>
          <p:nvSpPr>
            <p:cNvPr id="16" name="Freeform 16"/>
            <p:cNvSpPr/>
            <p:nvPr/>
          </p:nvSpPr>
          <p:spPr>
            <a:xfrm>
              <a:off x="0" y="0"/>
              <a:ext cx="989879" cy="124208"/>
            </a:xfrm>
            <a:custGeom>
              <a:avLst/>
              <a:gdLst/>
              <a:ahLst/>
              <a:cxnLst/>
              <a:rect l="l" t="t" r="r" b="b"/>
              <a:pathLst>
                <a:path w="989879" h="124208">
                  <a:moveTo>
                    <a:pt x="0" y="0"/>
                  </a:moveTo>
                  <a:lnTo>
                    <a:pt x="989879" y="0"/>
                  </a:lnTo>
                  <a:lnTo>
                    <a:pt x="989879" y="124208"/>
                  </a:lnTo>
                  <a:lnTo>
                    <a:pt x="0" y="124208"/>
                  </a:lnTo>
                  <a:close/>
                </a:path>
              </a:pathLst>
            </a:custGeom>
            <a:solidFill>
              <a:srgbClr val="000000">
                <a:alpha val="0"/>
              </a:srgbClr>
            </a:solidFill>
            <a:ln w="66675" cap="sq">
              <a:solidFill>
                <a:srgbClr val="5CE1E6"/>
              </a:solidFill>
              <a:prstDash val="solid"/>
              <a:miter/>
            </a:ln>
          </p:spPr>
          <p:txBody>
            <a:bodyPr/>
            <a:lstStyle/>
            <a:p>
              <a:endParaRPr lang="pt-BR"/>
            </a:p>
          </p:txBody>
        </p:sp>
        <p:sp>
          <p:nvSpPr>
            <p:cNvPr id="17" name="TextBox 17"/>
            <p:cNvSpPr txBox="1"/>
            <p:nvPr/>
          </p:nvSpPr>
          <p:spPr>
            <a:xfrm>
              <a:off x="0" y="-47625"/>
              <a:ext cx="989879" cy="171833"/>
            </a:xfrm>
            <a:prstGeom prst="rect">
              <a:avLst/>
            </a:prstGeom>
          </p:spPr>
          <p:txBody>
            <a:bodyPr lIns="50800" tIns="50800" rIns="50800" bIns="50800" rtlCol="0" anchor="ctr"/>
            <a:lstStyle/>
            <a:p>
              <a:pPr algn="ctr">
                <a:lnSpc>
                  <a:spcPts val="3495"/>
                </a:lnSpc>
              </a:pPr>
              <a:endParaRPr/>
            </a:p>
          </p:txBody>
        </p:sp>
      </p:grpSp>
      <p:grpSp>
        <p:nvGrpSpPr>
          <p:cNvPr id="18" name="Group 18"/>
          <p:cNvGrpSpPr/>
          <p:nvPr/>
        </p:nvGrpSpPr>
        <p:grpSpPr>
          <a:xfrm>
            <a:off x="2202468" y="6689303"/>
            <a:ext cx="3758448" cy="1903588"/>
            <a:chOff x="0" y="0"/>
            <a:chExt cx="989879" cy="501356"/>
          </a:xfrm>
        </p:grpSpPr>
        <p:sp>
          <p:nvSpPr>
            <p:cNvPr id="19" name="Freeform 19"/>
            <p:cNvSpPr/>
            <p:nvPr/>
          </p:nvSpPr>
          <p:spPr>
            <a:xfrm>
              <a:off x="0" y="0"/>
              <a:ext cx="989879" cy="501356"/>
            </a:xfrm>
            <a:custGeom>
              <a:avLst/>
              <a:gdLst/>
              <a:ahLst/>
              <a:cxnLst/>
              <a:rect l="l" t="t" r="r" b="b"/>
              <a:pathLst>
                <a:path w="989879" h="501356">
                  <a:moveTo>
                    <a:pt x="0" y="0"/>
                  </a:moveTo>
                  <a:lnTo>
                    <a:pt x="989879" y="0"/>
                  </a:lnTo>
                  <a:lnTo>
                    <a:pt x="989879" y="501356"/>
                  </a:lnTo>
                  <a:lnTo>
                    <a:pt x="0" y="501356"/>
                  </a:lnTo>
                  <a:close/>
                </a:path>
              </a:pathLst>
            </a:custGeom>
            <a:solidFill>
              <a:srgbClr val="000000">
                <a:alpha val="0"/>
              </a:srgbClr>
            </a:solidFill>
            <a:ln w="66675" cap="sq">
              <a:solidFill>
                <a:srgbClr val="FFDE59"/>
              </a:solidFill>
              <a:prstDash val="solid"/>
              <a:miter/>
            </a:ln>
          </p:spPr>
          <p:txBody>
            <a:bodyPr/>
            <a:lstStyle/>
            <a:p>
              <a:endParaRPr lang="pt-BR"/>
            </a:p>
          </p:txBody>
        </p:sp>
        <p:sp>
          <p:nvSpPr>
            <p:cNvPr id="20" name="TextBox 20"/>
            <p:cNvSpPr txBox="1"/>
            <p:nvPr/>
          </p:nvSpPr>
          <p:spPr>
            <a:xfrm>
              <a:off x="0" y="-47625"/>
              <a:ext cx="989879" cy="548981"/>
            </a:xfrm>
            <a:prstGeom prst="rect">
              <a:avLst/>
            </a:prstGeom>
          </p:spPr>
          <p:txBody>
            <a:bodyPr lIns="50800" tIns="50800" rIns="50800" bIns="50800" rtlCol="0" anchor="ctr"/>
            <a:lstStyle/>
            <a:p>
              <a:pPr algn="ctr">
                <a:lnSpc>
                  <a:spcPts val="3495"/>
                </a:lnSpc>
              </a:pPr>
              <a:endParaRPr/>
            </a:p>
          </p:txBody>
        </p:sp>
      </p:grpSp>
      <p:sp>
        <p:nvSpPr>
          <p:cNvPr id="21" name="Freeform 21"/>
          <p:cNvSpPr/>
          <p:nvPr/>
        </p:nvSpPr>
        <p:spPr>
          <a:xfrm flipV="1">
            <a:off x="1465239" y="4773404"/>
            <a:ext cx="768186" cy="765393"/>
          </a:xfrm>
          <a:custGeom>
            <a:avLst/>
            <a:gdLst/>
            <a:ahLst/>
            <a:cxnLst/>
            <a:rect l="l" t="t" r="r" b="b"/>
            <a:pathLst>
              <a:path w="768186" h="765393">
                <a:moveTo>
                  <a:pt x="0" y="765393"/>
                </a:moveTo>
                <a:lnTo>
                  <a:pt x="768186" y="765393"/>
                </a:lnTo>
                <a:lnTo>
                  <a:pt x="768186" y="0"/>
                </a:lnTo>
                <a:lnTo>
                  <a:pt x="0" y="0"/>
                </a:lnTo>
                <a:lnTo>
                  <a:pt x="0" y="765393"/>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22" name="TextBox 22"/>
          <p:cNvSpPr txBox="1"/>
          <p:nvPr/>
        </p:nvSpPr>
        <p:spPr>
          <a:xfrm>
            <a:off x="0" y="5895760"/>
            <a:ext cx="2233425" cy="798844"/>
          </a:xfrm>
          <a:prstGeom prst="rect">
            <a:avLst/>
          </a:prstGeom>
        </p:spPr>
        <p:txBody>
          <a:bodyPr lIns="0" tIns="0" rIns="0" bIns="0" rtlCol="0" anchor="t">
            <a:spAutoFit/>
          </a:bodyPr>
          <a:lstStyle/>
          <a:p>
            <a:pPr algn="ctr">
              <a:lnSpc>
                <a:spcPts val="2125"/>
              </a:lnSpc>
              <a:spcBef>
                <a:spcPct val="0"/>
              </a:spcBef>
            </a:pPr>
            <a:r>
              <a:rPr lang="en-US" sz="1518">
                <a:solidFill>
                  <a:srgbClr val="000000"/>
                </a:solidFill>
                <a:latin typeface="Anonymous Pro Bold"/>
              </a:rPr>
              <a:t>Sinopse e outras informações sobre o título</a:t>
            </a:r>
          </a:p>
        </p:txBody>
      </p:sp>
      <p:sp>
        <p:nvSpPr>
          <p:cNvPr id="23" name="Freeform 23"/>
          <p:cNvSpPr/>
          <p:nvPr/>
        </p:nvSpPr>
        <p:spPr>
          <a:xfrm flipH="1" flipV="1">
            <a:off x="5921022" y="6333625"/>
            <a:ext cx="724594" cy="721959"/>
          </a:xfrm>
          <a:custGeom>
            <a:avLst/>
            <a:gdLst/>
            <a:ahLst/>
            <a:cxnLst/>
            <a:rect l="l" t="t" r="r" b="b"/>
            <a:pathLst>
              <a:path w="724594" h="721959">
                <a:moveTo>
                  <a:pt x="724594" y="721959"/>
                </a:moveTo>
                <a:lnTo>
                  <a:pt x="0" y="721959"/>
                </a:lnTo>
                <a:lnTo>
                  <a:pt x="0" y="0"/>
                </a:lnTo>
                <a:lnTo>
                  <a:pt x="724594" y="0"/>
                </a:lnTo>
                <a:lnTo>
                  <a:pt x="724594" y="721959"/>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24" name="TextBox 24"/>
          <p:cNvSpPr txBox="1"/>
          <p:nvPr/>
        </p:nvSpPr>
        <p:spPr>
          <a:xfrm>
            <a:off x="6645616" y="7432240"/>
            <a:ext cx="2756984" cy="578002"/>
          </a:xfrm>
          <a:prstGeom prst="rect">
            <a:avLst/>
          </a:prstGeom>
        </p:spPr>
        <p:txBody>
          <a:bodyPr lIns="0" tIns="0" rIns="0" bIns="0" rtlCol="0" anchor="t">
            <a:spAutoFit/>
          </a:bodyPr>
          <a:lstStyle/>
          <a:p>
            <a:pPr algn="ctr">
              <a:lnSpc>
                <a:spcPts val="2321"/>
              </a:lnSpc>
              <a:spcBef>
                <a:spcPct val="0"/>
              </a:spcBef>
            </a:pPr>
            <a:r>
              <a:rPr lang="en-US" sz="1658">
                <a:solidFill>
                  <a:srgbClr val="000000"/>
                </a:solidFill>
                <a:latin typeface="Anonymous Pro Bold"/>
              </a:rPr>
              <a:t>Comentários de outros usuários</a:t>
            </a:r>
          </a:p>
        </p:txBody>
      </p:sp>
      <p:sp>
        <p:nvSpPr>
          <p:cNvPr id="25" name="Freeform 25"/>
          <p:cNvSpPr/>
          <p:nvPr/>
        </p:nvSpPr>
        <p:spPr>
          <a:xfrm flipV="1">
            <a:off x="1202570" y="7040263"/>
            <a:ext cx="1030855" cy="1027106"/>
          </a:xfrm>
          <a:custGeom>
            <a:avLst/>
            <a:gdLst/>
            <a:ahLst/>
            <a:cxnLst/>
            <a:rect l="l" t="t" r="r" b="b"/>
            <a:pathLst>
              <a:path w="1030855" h="1027106">
                <a:moveTo>
                  <a:pt x="0" y="1027106"/>
                </a:moveTo>
                <a:lnTo>
                  <a:pt x="1030855" y="1027106"/>
                </a:lnTo>
                <a:lnTo>
                  <a:pt x="1030855" y="0"/>
                </a:lnTo>
                <a:lnTo>
                  <a:pt x="0" y="0"/>
                </a:lnTo>
                <a:lnTo>
                  <a:pt x="0" y="1027106"/>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26" name="TextBox 26"/>
          <p:cNvSpPr txBox="1"/>
          <p:nvPr/>
        </p:nvSpPr>
        <p:spPr>
          <a:xfrm>
            <a:off x="-220690" y="8554791"/>
            <a:ext cx="2846521" cy="614421"/>
          </a:xfrm>
          <a:prstGeom prst="rect">
            <a:avLst/>
          </a:prstGeom>
        </p:spPr>
        <p:txBody>
          <a:bodyPr lIns="0" tIns="0" rIns="0" bIns="0" rtlCol="0" anchor="t">
            <a:spAutoFit/>
          </a:bodyPr>
          <a:lstStyle/>
          <a:p>
            <a:pPr algn="ctr">
              <a:lnSpc>
                <a:spcPts val="2478"/>
              </a:lnSpc>
              <a:spcBef>
                <a:spcPct val="0"/>
              </a:spcBef>
            </a:pPr>
            <a:r>
              <a:rPr lang="en-US" sz="1770">
                <a:solidFill>
                  <a:srgbClr val="000000"/>
                </a:solidFill>
                <a:latin typeface="Anonymous Pro Bold"/>
              </a:rPr>
              <a:t>Exibe o próximo episódio</a:t>
            </a:r>
          </a:p>
        </p:txBody>
      </p:sp>
      <p:sp>
        <p:nvSpPr>
          <p:cNvPr id="27" name="Freeform 27"/>
          <p:cNvSpPr/>
          <p:nvPr/>
        </p:nvSpPr>
        <p:spPr>
          <a:xfrm>
            <a:off x="155291" y="8047546"/>
            <a:ext cx="2233425" cy="1454518"/>
          </a:xfrm>
          <a:custGeom>
            <a:avLst/>
            <a:gdLst/>
            <a:ahLst/>
            <a:cxnLst/>
            <a:rect l="l" t="t" r="r" b="b"/>
            <a:pathLst>
              <a:path w="2233425" h="1454518">
                <a:moveTo>
                  <a:pt x="0" y="0"/>
                </a:moveTo>
                <a:lnTo>
                  <a:pt x="2233425" y="0"/>
                </a:lnTo>
                <a:lnTo>
                  <a:pt x="2233425" y="1454518"/>
                </a:lnTo>
                <a:lnTo>
                  <a:pt x="0" y="14545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28" name="Freeform 28"/>
          <p:cNvSpPr/>
          <p:nvPr/>
        </p:nvSpPr>
        <p:spPr>
          <a:xfrm>
            <a:off x="-73974" y="5538797"/>
            <a:ext cx="2381374" cy="1550870"/>
          </a:xfrm>
          <a:custGeom>
            <a:avLst/>
            <a:gdLst/>
            <a:ahLst/>
            <a:cxnLst/>
            <a:rect l="l" t="t" r="r" b="b"/>
            <a:pathLst>
              <a:path w="2381374" h="1550870">
                <a:moveTo>
                  <a:pt x="0" y="0"/>
                </a:moveTo>
                <a:lnTo>
                  <a:pt x="2381373" y="0"/>
                </a:lnTo>
                <a:lnTo>
                  <a:pt x="2381373" y="1550870"/>
                </a:lnTo>
                <a:lnTo>
                  <a:pt x="0" y="15508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29" name="Freeform 29"/>
          <p:cNvSpPr/>
          <p:nvPr/>
        </p:nvSpPr>
        <p:spPr>
          <a:xfrm>
            <a:off x="6540147" y="6651857"/>
            <a:ext cx="2842576" cy="1851228"/>
          </a:xfrm>
          <a:custGeom>
            <a:avLst/>
            <a:gdLst/>
            <a:ahLst/>
            <a:cxnLst/>
            <a:rect l="l" t="t" r="r" b="b"/>
            <a:pathLst>
              <a:path w="2842576" h="1851228">
                <a:moveTo>
                  <a:pt x="0" y="0"/>
                </a:moveTo>
                <a:lnTo>
                  <a:pt x="2842576" y="0"/>
                </a:lnTo>
                <a:lnTo>
                  <a:pt x="2842576" y="1851228"/>
                </a:lnTo>
                <a:lnTo>
                  <a:pt x="0" y="185122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grpSp>
        <p:nvGrpSpPr>
          <p:cNvPr id="30" name="Group 30"/>
          <p:cNvGrpSpPr/>
          <p:nvPr/>
        </p:nvGrpSpPr>
        <p:grpSpPr>
          <a:xfrm>
            <a:off x="14772494" y="1771000"/>
            <a:ext cx="626880" cy="674195"/>
            <a:chOff x="0" y="0"/>
            <a:chExt cx="165104" cy="177566"/>
          </a:xfrm>
        </p:grpSpPr>
        <p:sp>
          <p:nvSpPr>
            <p:cNvPr id="31" name="Freeform 31"/>
            <p:cNvSpPr/>
            <p:nvPr/>
          </p:nvSpPr>
          <p:spPr>
            <a:xfrm>
              <a:off x="0" y="0"/>
              <a:ext cx="165104" cy="177566"/>
            </a:xfrm>
            <a:custGeom>
              <a:avLst/>
              <a:gdLst/>
              <a:ahLst/>
              <a:cxnLst/>
              <a:rect l="l" t="t" r="r" b="b"/>
              <a:pathLst>
                <a:path w="165104" h="177566">
                  <a:moveTo>
                    <a:pt x="0" y="0"/>
                  </a:moveTo>
                  <a:lnTo>
                    <a:pt x="165104" y="0"/>
                  </a:lnTo>
                  <a:lnTo>
                    <a:pt x="165104" y="177566"/>
                  </a:lnTo>
                  <a:lnTo>
                    <a:pt x="0" y="177566"/>
                  </a:lnTo>
                  <a:close/>
                </a:path>
              </a:pathLst>
            </a:custGeom>
            <a:solidFill>
              <a:srgbClr val="000000">
                <a:alpha val="0"/>
              </a:srgbClr>
            </a:solidFill>
            <a:ln w="66675" cap="sq">
              <a:solidFill>
                <a:srgbClr val="C1FF72"/>
              </a:solidFill>
              <a:prstDash val="solid"/>
              <a:miter/>
            </a:ln>
          </p:spPr>
          <p:txBody>
            <a:bodyPr/>
            <a:lstStyle/>
            <a:p>
              <a:endParaRPr lang="pt-BR"/>
            </a:p>
          </p:txBody>
        </p:sp>
        <p:sp>
          <p:nvSpPr>
            <p:cNvPr id="32" name="TextBox 32"/>
            <p:cNvSpPr txBox="1"/>
            <p:nvPr/>
          </p:nvSpPr>
          <p:spPr>
            <a:xfrm>
              <a:off x="0" y="-47625"/>
              <a:ext cx="165104" cy="225191"/>
            </a:xfrm>
            <a:prstGeom prst="rect">
              <a:avLst/>
            </a:prstGeom>
          </p:spPr>
          <p:txBody>
            <a:bodyPr lIns="50800" tIns="50800" rIns="50800" bIns="50800" rtlCol="0" anchor="ctr"/>
            <a:lstStyle/>
            <a:p>
              <a:pPr algn="ctr">
                <a:lnSpc>
                  <a:spcPts val="3495"/>
                </a:lnSpc>
              </a:pPr>
              <a:endParaRPr/>
            </a:p>
          </p:txBody>
        </p:sp>
      </p:grpSp>
      <p:sp>
        <p:nvSpPr>
          <p:cNvPr id="33" name="Freeform 33"/>
          <p:cNvSpPr/>
          <p:nvPr/>
        </p:nvSpPr>
        <p:spPr>
          <a:xfrm>
            <a:off x="11695895" y="6217702"/>
            <a:ext cx="3390039" cy="3398535"/>
          </a:xfrm>
          <a:custGeom>
            <a:avLst/>
            <a:gdLst/>
            <a:ahLst/>
            <a:cxnLst/>
            <a:rect l="l" t="t" r="r" b="b"/>
            <a:pathLst>
              <a:path w="3390039" h="3398535">
                <a:moveTo>
                  <a:pt x="0" y="0"/>
                </a:moveTo>
                <a:lnTo>
                  <a:pt x="3390039" y="0"/>
                </a:lnTo>
                <a:lnTo>
                  <a:pt x="3390039" y="3398535"/>
                </a:lnTo>
                <a:lnTo>
                  <a:pt x="0" y="33985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34" name="Freeform 34"/>
          <p:cNvSpPr/>
          <p:nvPr/>
        </p:nvSpPr>
        <p:spPr>
          <a:xfrm rot="5519570" flipV="1">
            <a:off x="11942984" y="3418900"/>
            <a:ext cx="4039872" cy="1824838"/>
          </a:xfrm>
          <a:custGeom>
            <a:avLst/>
            <a:gdLst/>
            <a:ahLst/>
            <a:cxnLst/>
            <a:rect l="l" t="t" r="r" b="b"/>
            <a:pathLst>
              <a:path w="4039872" h="1824838">
                <a:moveTo>
                  <a:pt x="0" y="1824838"/>
                </a:moveTo>
                <a:lnTo>
                  <a:pt x="4039872" y="1824838"/>
                </a:lnTo>
                <a:lnTo>
                  <a:pt x="4039872" y="0"/>
                </a:lnTo>
                <a:lnTo>
                  <a:pt x="0" y="0"/>
                </a:lnTo>
                <a:lnTo>
                  <a:pt x="0" y="1824838"/>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35" name="Freeform 35"/>
          <p:cNvSpPr/>
          <p:nvPr/>
        </p:nvSpPr>
        <p:spPr>
          <a:xfrm>
            <a:off x="2713413" y="2108098"/>
            <a:ext cx="2736560" cy="1729766"/>
          </a:xfrm>
          <a:custGeom>
            <a:avLst/>
            <a:gdLst/>
            <a:ahLst/>
            <a:cxnLst/>
            <a:rect l="l" t="t" r="r" b="b"/>
            <a:pathLst>
              <a:path w="2736560" h="1729766">
                <a:moveTo>
                  <a:pt x="0" y="0"/>
                </a:moveTo>
                <a:lnTo>
                  <a:pt x="2736559" y="0"/>
                </a:lnTo>
                <a:lnTo>
                  <a:pt x="2736559" y="1729766"/>
                </a:lnTo>
                <a:lnTo>
                  <a:pt x="0" y="1729766"/>
                </a:lnTo>
                <a:lnTo>
                  <a:pt x="0" y="0"/>
                </a:lnTo>
                <a:close/>
              </a:path>
            </a:pathLst>
          </a:custGeom>
          <a:blipFill>
            <a:blip r:embed="rId16"/>
            <a:stretch>
              <a:fillRect b="-18653"/>
            </a:stretch>
          </a:blipFill>
        </p:spPr>
        <p:txBody>
          <a:bodyPr/>
          <a:lstStyle/>
          <a:p>
            <a:endParaRPr lang="pt-BR"/>
          </a:p>
        </p:txBody>
      </p:sp>
      <p:sp>
        <p:nvSpPr>
          <p:cNvPr id="36" name="TextBox 36"/>
          <p:cNvSpPr txBox="1"/>
          <p:nvPr/>
        </p:nvSpPr>
        <p:spPr>
          <a:xfrm>
            <a:off x="4729981" y="717654"/>
            <a:ext cx="6577757" cy="42235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Vista da execução de vídeo: App Mobile</a:t>
            </a:r>
          </a:p>
        </p:txBody>
      </p:sp>
      <p:sp>
        <p:nvSpPr>
          <p:cNvPr id="37" name="TextBox 37"/>
          <p:cNvSpPr txBox="1"/>
          <p:nvPr/>
        </p:nvSpPr>
        <p:spPr>
          <a:xfrm>
            <a:off x="6477021" y="9131112"/>
            <a:ext cx="5115686" cy="740974"/>
          </a:xfrm>
          <a:prstGeom prst="rect">
            <a:avLst/>
          </a:prstGeom>
        </p:spPr>
        <p:txBody>
          <a:bodyPr lIns="0" tIns="0" rIns="0" bIns="0" rtlCol="0" anchor="t">
            <a:spAutoFit/>
          </a:bodyPr>
          <a:lstStyle/>
          <a:p>
            <a:pPr algn="ctr">
              <a:lnSpc>
                <a:spcPts val="1963"/>
              </a:lnSpc>
              <a:spcBef>
                <a:spcPct val="0"/>
              </a:spcBef>
            </a:pPr>
            <a:r>
              <a:rPr lang="en-US" sz="1402">
                <a:solidFill>
                  <a:srgbClr val="000000"/>
                </a:solidFill>
                <a:latin typeface="Anonymous Pro Bold"/>
              </a:rPr>
              <a:t>Obs: Por motivos de segurança, o App não permite a captura de print screen ou a gravação da tela de imagens e/ou vídeo. </a:t>
            </a:r>
          </a:p>
        </p:txBody>
      </p:sp>
      <p:sp>
        <p:nvSpPr>
          <p:cNvPr id="38" name="TextBox 38"/>
          <p:cNvSpPr txBox="1"/>
          <p:nvPr/>
        </p:nvSpPr>
        <p:spPr>
          <a:xfrm>
            <a:off x="436663" y="3688053"/>
            <a:ext cx="1531814" cy="665574"/>
          </a:xfrm>
          <a:prstGeom prst="rect">
            <a:avLst/>
          </a:prstGeom>
        </p:spPr>
        <p:txBody>
          <a:bodyPr lIns="0" tIns="0" rIns="0" bIns="0" rtlCol="0" anchor="t">
            <a:spAutoFit/>
          </a:bodyPr>
          <a:lstStyle/>
          <a:p>
            <a:pPr algn="ctr">
              <a:lnSpc>
                <a:spcPts val="2689"/>
              </a:lnSpc>
              <a:spcBef>
                <a:spcPct val="0"/>
              </a:spcBef>
            </a:pPr>
            <a:r>
              <a:rPr lang="en-US" sz="1921">
                <a:solidFill>
                  <a:srgbClr val="000000"/>
                </a:solidFill>
                <a:latin typeface="Anonymous Pro Bold"/>
              </a:rPr>
              <a:t>Vídeo sendo reproduzido</a:t>
            </a:r>
          </a:p>
        </p:txBody>
      </p:sp>
      <p:sp>
        <p:nvSpPr>
          <p:cNvPr id="39" name="TextBox 39"/>
          <p:cNvSpPr txBox="1"/>
          <p:nvPr/>
        </p:nvSpPr>
        <p:spPr>
          <a:xfrm>
            <a:off x="12032096" y="6845567"/>
            <a:ext cx="2610680" cy="2282491"/>
          </a:xfrm>
          <a:prstGeom prst="rect">
            <a:avLst/>
          </a:prstGeom>
        </p:spPr>
        <p:txBody>
          <a:bodyPr lIns="0" tIns="0" rIns="0" bIns="0" rtlCol="0" anchor="t">
            <a:spAutoFit/>
          </a:bodyPr>
          <a:lstStyle/>
          <a:p>
            <a:pPr algn="just">
              <a:lnSpc>
                <a:spcPts val="2293"/>
              </a:lnSpc>
              <a:spcBef>
                <a:spcPct val="0"/>
              </a:spcBef>
            </a:pPr>
            <a:r>
              <a:rPr lang="en-US" sz="1638">
                <a:solidFill>
                  <a:srgbClr val="000000"/>
                </a:solidFill>
                <a:latin typeface="Anonymous Pro Bold"/>
              </a:rPr>
              <a:t>Este ícone indica a possibilidade de transmissão do vídeo sendo reproduzido no mobile para a televisão, opção que inexiste no computador.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15719766" y="7257768"/>
            <a:ext cx="3141860" cy="3141860"/>
          </a:xfrm>
          <a:custGeom>
            <a:avLst/>
            <a:gdLst/>
            <a:ahLst/>
            <a:cxnLst/>
            <a:rect l="l" t="t" r="r" b="b"/>
            <a:pathLst>
              <a:path w="3141860" h="3141860">
                <a:moveTo>
                  <a:pt x="0" y="0"/>
                </a:moveTo>
                <a:lnTo>
                  <a:pt x="3141861" y="0"/>
                </a:lnTo>
                <a:lnTo>
                  <a:pt x="3141861" y="3141860"/>
                </a:lnTo>
                <a:lnTo>
                  <a:pt x="0" y="3141860"/>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flipV="1">
            <a:off x="1028700" y="1914146"/>
            <a:ext cx="1360016" cy="1355071"/>
          </a:xfrm>
          <a:custGeom>
            <a:avLst/>
            <a:gdLst/>
            <a:ahLst/>
            <a:cxnLst/>
            <a:rect l="l" t="t" r="r" b="b"/>
            <a:pathLst>
              <a:path w="1360016" h="1355071">
                <a:moveTo>
                  <a:pt x="0" y="1355071"/>
                </a:moveTo>
                <a:lnTo>
                  <a:pt x="1360016" y="1355071"/>
                </a:lnTo>
                <a:lnTo>
                  <a:pt x="1360016" y="0"/>
                </a:lnTo>
                <a:lnTo>
                  <a:pt x="0" y="0"/>
                </a:lnTo>
                <a:lnTo>
                  <a:pt x="0" y="135507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grpSp>
        <p:nvGrpSpPr>
          <p:cNvPr id="6" name="Group 6"/>
          <p:cNvGrpSpPr/>
          <p:nvPr/>
        </p:nvGrpSpPr>
        <p:grpSpPr>
          <a:xfrm>
            <a:off x="5697973" y="4274737"/>
            <a:ext cx="3336890" cy="513660"/>
            <a:chOff x="0" y="0"/>
            <a:chExt cx="878852" cy="135285"/>
          </a:xfrm>
        </p:grpSpPr>
        <p:sp>
          <p:nvSpPr>
            <p:cNvPr id="7" name="Freeform 7"/>
            <p:cNvSpPr/>
            <p:nvPr/>
          </p:nvSpPr>
          <p:spPr>
            <a:xfrm>
              <a:off x="0" y="0"/>
              <a:ext cx="878852" cy="135285"/>
            </a:xfrm>
            <a:custGeom>
              <a:avLst/>
              <a:gdLst/>
              <a:ahLst/>
              <a:cxnLst/>
              <a:rect l="l" t="t" r="r" b="b"/>
              <a:pathLst>
                <a:path w="878852" h="135285">
                  <a:moveTo>
                    <a:pt x="0" y="0"/>
                  </a:moveTo>
                  <a:lnTo>
                    <a:pt x="878852" y="0"/>
                  </a:lnTo>
                  <a:lnTo>
                    <a:pt x="878852" y="135285"/>
                  </a:lnTo>
                  <a:lnTo>
                    <a:pt x="0" y="135285"/>
                  </a:lnTo>
                  <a:close/>
                </a:path>
              </a:pathLst>
            </a:custGeom>
            <a:solidFill>
              <a:srgbClr val="000000">
                <a:alpha val="0"/>
              </a:srgbClr>
            </a:solidFill>
            <a:ln w="66675" cap="sq">
              <a:solidFill>
                <a:srgbClr val="C1FF72"/>
              </a:solidFill>
              <a:prstDash val="solid"/>
              <a:miter/>
            </a:ln>
          </p:spPr>
          <p:txBody>
            <a:bodyPr/>
            <a:lstStyle/>
            <a:p>
              <a:endParaRPr lang="pt-BR"/>
            </a:p>
          </p:txBody>
        </p:sp>
        <p:sp>
          <p:nvSpPr>
            <p:cNvPr id="8" name="TextBox 8"/>
            <p:cNvSpPr txBox="1"/>
            <p:nvPr/>
          </p:nvSpPr>
          <p:spPr>
            <a:xfrm>
              <a:off x="0" y="-47625"/>
              <a:ext cx="878852" cy="182910"/>
            </a:xfrm>
            <a:prstGeom prst="rect">
              <a:avLst/>
            </a:prstGeom>
          </p:spPr>
          <p:txBody>
            <a:bodyPr lIns="50800" tIns="50800" rIns="50800" bIns="50800" rtlCol="0" anchor="ctr"/>
            <a:lstStyle/>
            <a:p>
              <a:pPr algn="ctr">
                <a:lnSpc>
                  <a:spcPts val="3495"/>
                </a:lnSpc>
              </a:pPr>
              <a:endParaRPr/>
            </a:p>
          </p:txBody>
        </p:sp>
      </p:grpSp>
      <p:sp>
        <p:nvSpPr>
          <p:cNvPr id="9" name="Freeform 9"/>
          <p:cNvSpPr/>
          <p:nvPr/>
        </p:nvSpPr>
        <p:spPr>
          <a:xfrm>
            <a:off x="1281817" y="1914146"/>
            <a:ext cx="3665424" cy="7540994"/>
          </a:xfrm>
          <a:custGeom>
            <a:avLst/>
            <a:gdLst/>
            <a:ahLst/>
            <a:cxnLst/>
            <a:rect l="l" t="t" r="r" b="b"/>
            <a:pathLst>
              <a:path w="3665424" h="7540994">
                <a:moveTo>
                  <a:pt x="0" y="0"/>
                </a:moveTo>
                <a:lnTo>
                  <a:pt x="3665424" y="0"/>
                </a:lnTo>
                <a:lnTo>
                  <a:pt x="3665424" y="7540994"/>
                </a:lnTo>
                <a:lnTo>
                  <a:pt x="0" y="7540994"/>
                </a:lnTo>
                <a:lnTo>
                  <a:pt x="0" y="0"/>
                </a:lnTo>
                <a:close/>
              </a:path>
            </a:pathLst>
          </a:custGeom>
          <a:blipFill>
            <a:blip r:embed="rId8"/>
            <a:stretch>
              <a:fillRect/>
            </a:stretch>
          </a:blipFill>
        </p:spPr>
        <p:txBody>
          <a:bodyPr/>
          <a:lstStyle/>
          <a:p>
            <a:endParaRPr lang="pt-BR"/>
          </a:p>
        </p:txBody>
      </p:sp>
      <p:sp>
        <p:nvSpPr>
          <p:cNvPr id="10" name="Freeform 10"/>
          <p:cNvSpPr/>
          <p:nvPr/>
        </p:nvSpPr>
        <p:spPr>
          <a:xfrm>
            <a:off x="5697973" y="1893472"/>
            <a:ext cx="3336890" cy="7627178"/>
          </a:xfrm>
          <a:custGeom>
            <a:avLst/>
            <a:gdLst/>
            <a:ahLst/>
            <a:cxnLst/>
            <a:rect l="l" t="t" r="r" b="b"/>
            <a:pathLst>
              <a:path w="3336890" h="7627178">
                <a:moveTo>
                  <a:pt x="0" y="0"/>
                </a:moveTo>
                <a:lnTo>
                  <a:pt x="3336891" y="0"/>
                </a:lnTo>
                <a:lnTo>
                  <a:pt x="3336891" y="7627177"/>
                </a:lnTo>
                <a:lnTo>
                  <a:pt x="0" y="7627177"/>
                </a:lnTo>
                <a:lnTo>
                  <a:pt x="0" y="0"/>
                </a:lnTo>
                <a:close/>
              </a:path>
            </a:pathLst>
          </a:custGeom>
          <a:blipFill>
            <a:blip r:embed="rId9"/>
            <a:stretch>
              <a:fillRect/>
            </a:stretch>
          </a:blipFill>
        </p:spPr>
        <p:txBody>
          <a:bodyPr/>
          <a:lstStyle/>
          <a:p>
            <a:endParaRPr lang="pt-BR"/>
          </a:p>
        </p:txBody>
      </p:sp>
      <p:sp>
        <p:nvSpPr>
          <p:cNvPr id="11" name="TextBox 11"/>
          <p:cNvSpPr txBox="1"/>
          <p:nvPr/>
        </p:nvSpPr>
        <p:spPr>
          <a:xfrm>
            <a:off x="3114529" y="717654"/>
            <a:ext cx="10559058" cy="422356"/>
          </a:xfrm>
          <a:prstGeom prst="rect">
            <a:avLst/>
          </a:prstGeom>
        </p:spPr>
        <p:txBody>
          <a:bodyPr lIns="0" tIns="0" rIns="0" bIns="0" rtlCol="0" anchor="t">
            <a:spAutoFit/>
          </a:bodyPr>
          <a:lstStyle/>
          <a:p>
            <a:pPr algn="ctr">
              <a:lnSpc>
                <a:spcPts val="3495"/>
              </a:lnSpc>
              <a:spcBef>
                <a:spcPct val="0"/>
              </a:spcBef>
            </a:pPr>
            <a:r>
              <a:rPr lang="en-US" sz="2496" dirty="0">
                <a:solidFill>
                  <a:srgbClr val="000000"/>
                </a:solidFill>
                <a:latin typeface="Anonymous Pro Bold"/>
              </a:rPr>
              <a:t>Vista da </a:t>
            </a:r>
            <a:r>
              <a:rPr lang="en-US" sz="2496" dirty="0" err="1">
                <a:solidFill>
                  <a:srgbClr val="000000"/>
                </a:solidFill>
                <a:latin typeface="Anonymous Pro Bold"/>
              </a:rPr>
              <a:t>execução</a:t>
            </a:r>
            <a:r>
              <a:rPr lang="en-US" sz="2496" dirty="0">
                <a:solidFill>
                  <a:srgbClr val="000000"/>
                </a:solidFill>
                <a:latin typeface="Anonymous Pro Bold"/>
              </a:rPr>
              <a:t> de </a:t>
            </a:r>
            <a:r>
              <a:rPr lang="en-US" sz="2496" dirty="0" err="1">
                <a:solidFill>
                  <a:srgbClr val="000000"/>
                </a:solidFill>
                <a:latin typeface="Anonymous Pro Bold"/>
              </a:rPr>
              <a:t>vídeo</a:t>
            </a:r>
            <a:r>
              <a:rPr lang="en-US" sz="2496" dirty="0">
                <a:solidFill>
                  <a:srgbClr val="000000"/>
                </a:solidFill>
                <a:latin typeface="Anonymous Pro Bold"/>
              </a:rPr>
              <a:t>: App Mobile</a:t>
            </a:r>
          </a:p>
        </p:txBody>
      </p:sp>
      <p:sp>
        <p:nvSpPr>
          <p:cNvPr id="12" name="TextBox 12"/>
          <p:cNvSpPr txBox="1"/>
          <p:nvPr/>
        </p:nvSpPr>
        <p:spPr>
          <a:xfrm>
            <a:off x="9253139" y="7505700"/>
            <a:ext cx="7179053" cy="1610180"/>
          </a:xfrm>
          <a:prstGeom prst="rect">
            <a:avLst/>
          </a:prstGeom>
        </p:spPr>
        <p:txBody>
          <a:bodyPr lIns="0" tIns="0" rIns="0" bIns="0" rtlCol="0" anchor="t">
            <a:spAutoFit/>
          </a:bodyPr>
          <a:lstStyle/>
          <a:p>
            <a:pPr algn="just">
              <a:lnSpc>
                <a:spcPts val="2599"/>
              </a:lnSpc>
              <a:spcBef>
                <a:spcPct val="0"/>
              </a:spcBef>
            </a:pPr>
            <a:r>
              <a:rPr lang="en-US" sz="1857" dirty="0" err="1">
                <a:solidFill>
                  <a:srgbClr val="000000"/>
                </a:solidFill>
                <a:latin typeface="Anonymous Pro Bold"/>
              </a:rPr>
              <a:t>Obs</a:t>
            </a:r>
            <a:r>
              <a:rPr lang="en-US" sz="1857" dirty="0">
                <a:solidFill>
                  <a:srgbClr val="000000"/>
                </a:solidFill>
                <a:latin typeface="Anonymous Pro Bold"/>
              </a:rPr>
              <a:t>: Por </a:t>
            </a:r>
            <a:r>
              <a:rPr lang="en-US" sz="1857" dirty="0" err="1">
                <a:solidFill>
                  <a:srgbClr val="000000"/>
                </a:solidFill>
                <a:latin typeface="Anonymous Pro Bold"/>
              </a:rPr>
              <a:t>motivos</a:t>
            </a:r>
            <a:r>
              <a:rPr lang="en-US" sz="1857" dirty="0">
                <a:solidFill>
                  <a:srgbClr val="000000"/>
                </a:solidFill>
                <a:latin typeface="Anonymous Pro Bold"/>
              </a:rPr>
              <a:t> de </a:t>
            </a:r>
            <a:r>
              <a:rPr lang="en-US" sz="1857" dirty="0" err="1">
                <a:solidFill>
                  <a:srgbClr val="000000"/>
                </a:solidFill>
                <a:latin typeface="Anonymous Pro Bold"/>
              </a:rPr>
              <a:t>segurança</a:t>
            </a:r>
            <a:r>
              <a:rPr lang="en-US" sz="1857" dirty="0">
                <a:solidFill>
                  <a:srgbClr val="000000"/>
                </a:solidFill>
                <a:latin typeface="Anonymous Pro Bold"/>
              </a:rPr>
              <a:t>, o App </a:t>
            </a:r>
            <a:r>
              <a:rPr lang="en-US" sz="1857" dirty="0" err="1">
                <a:solidFill>
                  <a:srgbClr val="000000"/>
                </a:solidFill>
                <a:latin typeface="Anonymous Pro Bold"/>
              </a:rPr>
              <a:t>não</a:t>
            </a:r>
            <a:r>
              <a:rPr lang="en-US" sz="1857" dirty="0">
                <a:solidFill>
                  <a:srgbClr val="000000"/>
                </a:solidFill>
                <a:latin typeface="Anonymous Pro Bold"/>
              </a:rPr>
              <a:t> </a:t>
            </a:r>
            <a:r>
              <a:rPr lang="en-US" sz="1857" dirty="0" err="1">
                <a:solidFill>
                  <a:srgbClr val="000000"/>
                </a:solidFill>
                <a:latin typeface="Anonymous Pro Bold"/>
              </a:rPr>
              <a:t>permite</a:t>
            </a:r>
            <a:r>
              <a:rPr lang="en-US" sz="1857" dirty="0">
                <a:solidFill>
                  <a:srgbClr val="000000"/>
                </a:solidFill>
                <a:latin typeface="Anonymous Pro Bold"/>
              </a:rPr>
              <a:t> a </a:t>
            </a:r>
            <a:r>
              <a:rPr lang="en-US" sz="1857" dirty="0" err="1">
                <a:solidFill>
                  <a:srgbClr val="000000"/>
                </a:solidFill>
                <a:latin typeface="Anonymous Pro Bold"/>
              </a:rPr>
              <a:t>captura</a:t>
            </a:r>
            <a:r>
              <a:rPr lang="en-US" sz="1857" dirty="0">
                <a:solidFill>
                  <a:srgbClr val="000000"/>
                </a:solidFill>
                <a:latin typeface="Anonymous Pro Bold"/>
              </a:rPr>
              <a:t> de print screen </a:t>
            </a:r>
            <a:r>
              <a:rPr lang="en-US" sz="1857" dirty="0" err="1">
                <a:solidFill>
                  <a:srgbClr val="000000"/>
                </a:solidFill>
                <a:latin typeface="Anonymous Pro Bold"/>
              </a:rPr>
              <a:t>ou</a:t>
            </a:r>
            <a:r>
              <a:rPr lang="en-US" sz="1857" dirty="0">
                <a:solidFill>
                  <a:srgbClr val="000000"/>
                </a:solidFill>
                <a:latin typeface="Anonymous Pro Bold"/>
              </a:rPr>
              <a:t> a </a:t>
            </a:r>
            <a:r>
              <a:rPr lang="en-US" sz="1857" dirty="0" err="1">
                <a:solidFill>
                  <a:srgbClr val="000000"/>
                </a:solidFill>
                <a:latin typeface="Anonymous Pro Bold"/>
              </a:rPr>
              <a:t>gravação</a:t>
            </a:r>
            <a:r>
              <a:rPr lang="en-US" sz="1857" dirty="0">
                <a:solidFill>
                  <a:srgbClr val="000000"/>
                </a:solidFill>
                <a:latin typeface="Anonymous Pro Bold"/>
              </a:rPr>
              <a:t> da </a:t>
            </a:r>
            <a:r>
              <a:rPr lang="en-US" sz="1857" dirty="0" err="1">
                <a:solidFill>
                  <a:srgbClr val="000000"/>
                </a:solidFill>
                <a:latin typeface="Anonymous Pro Bold"/>
              </a:rPr>
              <a:t>tela</a:t>
            </a:r>
            <a:r>
              <a:rPr lang="en-US" sz="1857" dirty="0">
                <a:solidFill>
                  <a:srgbClr val="000000"/>
                </a:solidFill>
                <a:latin typeface="Anonymous Pro Bold"/>
              </a:rPr>
              <a:t> de imagens e/</a:t>
            </a:r>
            <a:r>
              <a:rPr lang="en-US" sz="1857" dirty="0" err="1">
                <a:solidFill>
                  <a:srgbClr val="000000"/>
                </a:solidFill>
                <a:latin typeface="Anonymous Pro Bold"/>
              </a:rPr>
              <a:t>ou</a:t>
            </a:r>
            <a:r>
              <a:rPr lang="en-US" sz="1857" dirty="0">
                <a:solidFill>
                  <a:srgbClr val="000000"/>
                </a:solidFill>
                <a:latin typeface="Anonymous Pro Bold"/>
              </a:rPr>
              <a:t> </a:t>
            </a:r>
            <a:r>
              <a:rPr lang="en-US" sz="1857" dirty="0" err="1">
                <a:solidFill>
                  <a:srgbClr val="000000"/>
                </a:solidFill>
                <a:latin typeface="Anonymous Pro Bold"/>
              </a:rPr>
              <a:t>vídeo</a:t>
            </a:r>
            <a:r>
              <a:rPr lang="en-US" sz="1857" dirty="0">
                <a:solidFill>
                  <a:srgbClr val="000000"/>
                </a:solidFill>
                <a:latin typeface="Anonymous Pro Bold"/>
              </a:rPr>
              <a:t>. As imagens </a:t>
            </a:r>
            <a:r>
              <a:rPr lang="en-US" sz="1857" dirty="0" err="1">
                <a:solidFill>
                  <a:srgbClr val="000000"/>
                </a:solidFill>
                <a:latin typeface="Anonymous Pro Bold"/>
              </a:rPr>
              <a:t>ao</a:t>
            </a:r>
            <a:r>
              <a:rPr lang="en-US" sz="1857" dirty="0">
                <a:solidFill>
                  <a:srgbClr val="000000"/>
                </a:solidFill>
                <a:latin typeface="Anonymous Pro Bold"/>
              </a:rPr>
              <a:t> </a:t>
            </a:r>
            <a:r>
              <a:rPr lang="en-US" sz="1857" dirty="0" err="1">
                <a:solidFill>
                  <a:srgbClr val="000000"/>
                </a:solidFill>
                <a:latin typeface="Anonymous Pro Bold"/>
              </a:rPr>
              <a:t>lado</a:t>
            </a:r>
            <a:r>
              <a:rPr lang="en-US" sz="1857" dirty="0">
                <a:solidFill>
                  <a:srgbClr val="000000"/>
                </a:solidFill>
                <a:latin typeface="Anonymous Pro Bold"/>
              </a:rPr>
              <a:t> </a:t>
            </a:r>
            <a:r>
              <a:rPr lang="en-US" sz="1857" dirty="0" err="1">
                <a:solidFill>
                  <a:srgbClr val="000000"/>
                </a:solidFill>
                <a:latin typeface="Anonymous Pro Bold"/>
              </a:rPr>
              <a:t>são</a:t>
            </a:r>
            <a:r>
              <a:rPr lang="en-US" sz="1857" dirty="0">
                <a:solidFill>
                  <a:srgbClr val="000000"/>
                </a:solidFill>
                <a:latin typeface="Anonymous Pro Bold"/>
              </a:rPr>
              <a:t> </a:t>
            </a:r>
            <a:r>
              <a:rPr lang="en-US" sz="1857" dirty="0" err="1">
                <a:solidFill>
                  <a:srgbClr val="000000"/>
                </a:solidFill>
                <a:latin typeface="Anonymous Pro Bold"/>
              </a:rPr>
              <a:t>fotografias</a:t>
            </a:r>
            <a:r>
              <a:rPr lang="en-US" sz="1857" dirty="0">
                <a:solidFill>
                  <a:srgbClr val="000000"/>
                </a:solidFill>
                <a:latin typeface="Anonymous Pro Bold"/>
              </a:rPr>
              <a:t> da </a:t>
            </a:r>
            <a:r>
              <a:rPr lang="en-US" sz="1857" dirty="0" err="1">
                <a:solidFill>
                  <a:srgbClr val="000000"/>
                </a:solidFill>
                <a:latin typeface="Anonymous Pro Bold"/>
              </a:rPr>
              <a:t>tela</a:t>
            </a:r>
            <a:r>
              <a:rPr lang="en-US" sz="1857" dirty="0">
                <a:solidFill>
                  <a:srgbClr val="000000"/>
                </a:solidFill>
                <a:latin typeface="Anonymous Pro Bold"/>
              </a:rPr>
              <a:t> do mobile (</a:t>
            </a:r>
            <a:r>
              <a:rPr lang="en-US" sz="1857" dirty="0" err="1">
                <a:solidFill>
                  <a:srgbClr val="000000"/>
                </a:solidFill>
                <a:latin typeface="Anonymous Pro Bold"/>
              </a:rPr>
              <a:t>foto</a:t>
            </a:r>
            <a:r>
              <a:rPr lang="en-US" sz="1857" dirty="0">
                <a:solidFill>
                  <a:srgbClr val="000000"/>
                </a:solidFill>
                <a:latin typeface="Anonymous Pro Bold"/>
              </a:rPr>
              <a:t> </a:t>
            </a:r>
            <a:r>
              <a:rPr lang="en-US" sz="1857" dirty="0" err="1">
                <a:solidFill>
                  <a:srgbClr val="000000"/>
                </a:solidFill>
                <a:latin typeface="Anonymous Pro Bold"/>
              </a:rPr>
              <a:t>retirada</a:t>
            </a:r>
            <a:r>
              <a:rPr lang="en-US" sz="1857" dirty="0">
                <a:solidFill>
                  <a:srgbClr val="000000"/>
                </a:solidFill>
                <a:latin typeface="Anonymous Pro Bold"/>
              </a:rPr>
              <a:t> </a:t>
            </a:r>
            <a:r>
              <a:rPr lang="en-US" sz="1857" dirty="0" err="1">
                <a:solidFill>
                  <a:srgbClr val="000000"/>
                </a:solidFill>
                <a:latin typeface="Anonymous Pro Bold"/>
              </a:rPr>
              <a:t>através</a:t>
            </a:r>
            <a:r>
              <a:rPr lang="en-US" sz="1857" dirty="0">
                <a:solidFill>
                  <a:srgbClr val="000000"/>
                </a:solidFill>
                <a:latin typeface="Anonymous Pro Bold"/>
              </a:rPr>
              <a:t> de um </a:t>
            </a:r>
            <a:r>
              <a:rPr lang="en-US" sz="1857" dirty="0" err="1">
                <a:solidFill>
                  <a:srgbClr val="000000"/>
                </a:solidFill>
                <a:latin typeface="Anonymous Pro Bold"/>
              </a:rPr>
              <a:t>celular</a:t>
            </a:r>
            <a:r>
              <a:rPr lang="en-US" sz="1857" dirty="0">
                <a:solidFill>
                  <a:srgbClr val="000000"/>
                </a:solidFill>
                <a:latin typeface="Anonymous Pro Bold"/>
              </a:rPr>
              <a:t> do </a:t>
            </a:r>
            <a:r>
              <a:rPr lang="en-US" sz="1857" dirty="0" err="1">
                <a:solidFill>
                  <a:srgbClr val="000000"/>
                </a:solidFill>
                <a:latin typeface="Anonymous Pro Bold"/>
              </a:rPr>
              <a:t>mesmo</a:t>
            </a:r>
            <a:r>
              <a:rPr lang="en-US" sz="1857" dirty="0">
                <a:solidFill>
                  <a:srgbClr val="000000"/>
                </a:solidFill>
                <a:latin typeface="Anonymous Pro Bold"/>
              </a:rPr>
              <a:t> </a:t>
            </a:r>
            <a:r>
              <a:rPr lang="en-US" sz="1857" dirty="0" err="1">
                <a:solidFill>
                  <a:srgbClr val="000000"/>
                </a:solidFill>
                <a:latin typeface="Anonymous Pro Bold"/>
              </a:rPr>
              <a:t>modelo</a:t>
            </a:r>
            <a:r>
              <a:rPr lang="en-US" sz="1857" dirty="0">
                <a:solidFill>
                  <a:srgbClr val="000000"/>
                </a:solidFill>
                <a:latin typeface="Anonymous Pro Bold"/>
              </a:rPr>
              <a:t> </a:t>
            </a:r>
            <a:r>
              <a:rPr lang="en-US" sz="1857" dirty="0" err="1">
                <a:solidFill>
                  <a:srgbClr val="000000"/>
                </a:solidFill>
                <a:latin typeface="Anonymous Pro Bold"/>
              </a:rPr>
              <a:t>já</a:t>
            </a:r>
            <a:r>
              <a:rPr lang="en-US" sz="1857" dirty="0">
                <a:solidFill>
                  <a:srgbClr val="000000"/>
                </a:solidFill>
                <a:latin typeface="Anonymous Pro Bold"/>
              </a:rPr>
              <a:t> </a:t>
            </a:r>
            <a:r>
              <a:rPr lang="en-US" sz="1857" dirty="0" err="1">
                <a:solidFill>
                  <a:srgbClr val="000000"/>
                </a:solidFill>
                <a:latin typeface="Anonymous Pro Bold"/>
              </a:rPr>
              <a:t>especificado</a:t>
            </a:r>
            <a:r>
              <a:rPr lang="en-US" sz="1857" dirty="0">
                <a:solidFill>
                  <a:srgbClr val="000000"/>
                </a:solidFill>
                <a:latin typeface="Anonymous Pro Bold"/>
              </a:rPr>
              <a:t>.</a:t>
            </a:r>
          </a:p>
        </p:txBody>
      </p:sp>
      <p:sp>
        <p:nvSpPr>
          <p:cNvPr id="13" name="TextBox 13"/>
          <p:cNvSpPr txBox="1"/>
          <p:nvPr/>
        </p:nvSpPr>
        <p:spPr>
          <a:xfrm>
            <a:off x="9491825" y="3221592"/>
            <a:ext cx="8468625" cy="3548472"/>
          </a:xfrm>
          <a:prstGeom prst="rect">
            <a:avLst/>
          </a:prstGeom>
        </p:spPr>
        <p:txBody>
          <a:bodyPr lIns="0" tIns="0" rIns="0" bIns="0" rtlCol="0" anchor="t">
            <a:spAutoFit/>
          </a:bodyPr>
          <a:lstStyle/>
          <a:p>
            <a:pPr algn="just">
              <a:lnSpc>
                <a:spcPts val="3495"/>
              </a:lnSpc>
              <a:spcBef>
                <a:spcPct val="0"/>
              </a:spcBef>
            </a:pPr>
            <a:r>
              <a:rPr lang="en-US" sz="2496" dirty="0">
                <a:solidFill>
                  <a:srgbClr val="000000"/>
                </a:solidFill>
                <a:latin typeface="Anonymous Pro Bold"/>
              </a:rPr>
              <a:t>Como </a:t>
            </a:r>
            <a:r>
              <a:rPr lang="en-US" sz="2496" dirty="0" err="1">
                <a:solidFill>
                  <a:srgbClr val="000000"/>
                </a:solidFill>
                <a:latin typeface="Anonymous Pro Bold"/>
              </a:rPr>
              <a:t>pode</a:t>
            </a:r>
            <a:r>
              <a:rPr lang="en-US" sz="2496" dirty="0">
                <a:solidFill>
                  <a:srgbClr val="000000"/>
                </a:solidFill>
                <a:latin typeface="Anonymous Pro Bold"/>
              </a:rPr>
              <a:t>-se </a:t>
            </a:r>
            <a:r>
              <a:rPr lang="en-US" sz="2496" dirty="0" err="1">
                <a:solidFill>
                  <a:srgbClr val="000000"/>
                </a:solidFill>
                <a:latin typeface="Anonymous Pro Bold"/>
              </a:rPr>
              <a:t>ver</a:t>
            </a:r>
            <a:r>
              <a:rPr lang="en-US" sz="2496" dirty="0">
                <a:solidFill>
                  <a:srgbClr val="000000"/>
                </a:solidFill>
                <a:latin typeface="Anonymous Pro Bold"/>
              </a:rPr>
              <a:t>, as </a:t>
            </a:r>
            <a:r>
              <a:rPr lang="en-US" sz="2496" dirty="0" err="1">
                <a:solidFill>
                  <a:srgbClr val="000000"/>
                </a:solidFill>
                <a:latin typeface="Anonymous Pro Bold"/>
              </a:rPr>
              <a:t>configurações</a:t>
            </a:r>
            <a:r>
              <a:rPr lang="en-US" sz="2496" dirty="0">
                <a:solidFill>
                  <a:srgbClr val="000000"/>
                </a:solidFill>
                <a:latin typeface="Anonymous Pro Bold"/>
              </a:rPr>
              <a:t> </a:t>
            </a:r>
            <a:r>
              <a:rPr lang="en-US" sz="2496" dirty="0" err="1">
                <a:solidFill>
                  <a:srgbClr val="000000"/>
                </a:solidFill>
                <a:latin typeface="Anonymous Pro Bold"/>
              </a:rPr>
              <a:t>são</a:t>
            </a:r>
            <a:r>
              <a:rPr lang="en-US" sz="2496" dirty="0">
                <a:solidFill>
                  <a:srgbClr val="000000"/>
                </a:solidFill>
                <a:latin typeface="Anonymous Pro Bold"/>
              </a:rPr>
              <a:t> </a:t>
            </a:r>
            <a:r>
              <a:rPr lang="en-US" sz="2496" dirty="0" err="1">
                <a:solidFill>
                  <a:srgbClr val="000000"/>
                </a:solidFill>
                <a:latin typeface="Anonymous Pro Bold"/>
              </a:rPr>
              <a:t>iguais</a:t>
            </a:r>
            <a:r>
              <a:rPr lang="en-US" sz="2496" dirty="0">
                <a:solidFill>
                  <a:srgbClr val="000000"/>
                </a:solidFill>
                <a:latin typeface="Anonymous Pro Bold"/>
              </a:rPr>
              <a:t> </a:t>
            </a:r>
            <a:r>
              <a:rPr lang="en-US" sz="2496" dirty="0" err="1">
                <a:solidFill>
                  <a:srgbClr val="000000"/>
                </a:solidFill>
                <a:latin typeface="Anonymous Pro Bold"/>
              </a:rPr>
              <a:t>em</a:t>
            </a:r>
            <a:r>
              <a:rPr lang="en-US" sz="2496" dirty="0">
                <a:solidFill>
                  <a:srgbClr val="000000"/>
                </a:solidFill>
                <a:latin typeface="Anonymous Pro Bold"/>
              </a:rPr>
              <a:t> ambas as </a:t>
            </a:r>
            <a:r>
              <a:rPr lang="en-US" sz="2496" dirty="0" err="1">
                <a:solidFill>
                  <a:srgbClr val="000000"/>
                </a:solidFill>
                <a:latin typeface="Anonymous Pro Bold"/>
              </a:rPr>
              <a:t>versões</a:t>
            </a:r>
            <a:r>
              <a:rPr lang="en-US" sz="2496" dirty="0">
                <a:solidFill>
                  <a:srgbClr val="000000"/>
                </a:solidFill>
                <a:latin typeface="Anonymous Pro Bold"/>
              </a:rPr>
              <a:t>, com a </a:t>
            </a:r>
            <a:r>
              <a:rPr lang="en-US" sz="2496" dirty="0" err="1">
                <a:solidFill>
                  <a:srgbClr val="000000"/>
                </a:solidFill>
                <a:latin typeface="Anonymous Pro Bold"/>
              </a:rPr>
              <a:t>única</a:t>
            </a:r>
            <a:r>
              <a:rPr lang="en-US" sz="2496" dirty="0">
                <a:solidFill>
                  <a:srgbClr val="000000"/>
                </a:solidFill>
                <a:latin typeface="Anonymous Pro Bold"/>
              </a:rPr>
              <a:t> </a:t>
            </a:r>
            <a:r>
              <a:rPr lang="en-US" sz="2496" dirty="0" err="1">
                <a:solidFill>
                  <a:srgbClr val="000000"/>
                </a:solidFill>
                <a:latin typeface="Anonymous Pro Bold"/>
              </a:rPr>
              <a:t>diferença</a:t>
            </a:r>
            <a:r>
              <a:rPr lang="en-US" sz="2496" dirty="0">
                <a:solidFill>
                  <a:srgbClr val="000000"/>
                </a:solidFill>
                <a:latin typeface="Anonymous Pro Bold"/>
              </a:rPr>
              <a:t> do “</a:t>
            </a:r>
            <a:r>
              <a:rPr lang="en-US" sz="2496" dirty="0" err="1">
                <a:solidFill>
                  <a:srgbClr val="000000"/>
                </a:solidFill>
                <a:latin typeface="Anonymous Pro Bold"/>
              </a:rPr>
              <a:t>Reportar</a:t>
            </a:r>
            <a:r>
              <a:rPr lang="en-US" sz="2496" dirty="0">
                <a:solidFill>
                  <a:srgbClr val="000000"/>
                </a:solidFill>
                <a:latin typeface="Anonymous Pro Bold"/>
              </a:rPr>
              <a:t> um </a:t>
            </a:r>
            <a:r>
              <a:rPr lang="en-US" sz="2496" dirty="0" err="1">
                <a:solidFill>
                  <a:srgbClr val="000000"/>
                </a:solidFill>
                <a:latin typeface="Anonymous Pro Bold"/>
              </a:rPr>
              <a:t>Problema</a:t>
            </a:r>
            <a:r>
              <a:rPr lang="en-US" sz="2496" dirty="0">
                <a:solidFill>
                  <a:srgbClr val="000000"/>
                </a:solidFill>
                <a:latin typeface="Anonymous Pro Bold"/>
              </a:rPr>
              <a:t>” que </a:t>
            </a:r>
            <a:r>
              <a:rPr lang="en-US" sz="2496" dirty="0" err="1">
                <a:solidFill>
                  <a:srgbClr val="000000"/>
                </a:solidFill>
                <a:latin typeface="Anonymous Pro Bold"/>
              </a:rPr>
              <a:t>existe</a:t>
            </a:r>
            <a:r>
              <a:rPr lang="en-US" sz="2496" dirty="0">
                <a:solidFill>
                  <a:srgbClr val="000000"/>
                </a:solidFill>
                <a:latin typeface="Anonymous Pro Bold"/>
              </a:rPr>
              <a:t> </a:t>
            </a:r>
            <a:r>
              <a:rPr lang="en-US" sz="2496" dirty="0" err="1">
                <a:solidFill>
                  <a:srgbClr val="000000"/>
                </a:solidFill>
                <a:latin typeface="Anonymous Pro Bold"/>
              </a:rPr>
              <a:t>na</a:t>
            </a:r>
            <a:r>
              <a:rPr lang="en-US" sz="2496" dirty="0">
                <a:solidFill>
                  <a:srgbClr val="000000"/>
                </a:solidFill>
                <a:latin typeface="Anonymous Pro Bold"/>
              </a:rPr>
              <a:t> </a:t>
            </a:r>
            <a:r>
              <a:rPr lang="en-US" sz="2496" dirty="0" err="1">
                <a:solidFill>
                  <a:srgbClr val="000000"/>
                </a:solidFill>
                <a:latin typeface="Anonymous Pro Bold"/>
              </a:rPr>
              <a:t>versão</a:t>
            </a:r>
            <a:r>
              <a:rPr lang="en-US" sz="2496" dirty="0">
                <a:solidFill>
                  <a:srgbClr val="000000"/>
                </a:solidFill>
                <a:latin typeface="Anonymous Pro Bold"/>
              </a:rPr>
              <a:t> mobile, que </a:t>
            </a:r>
            <a:r>
              <a:rPr lang="en-US" sz="2496" dirty="0" err="1">
                <a:solidFill>
                  <a:srgbClr val="000000"/>
                </a:solidFill>
                <a:latin typeface="Anonymous Pro Bold"/>
              </a:rPr>
              <a:t>inexiste</a:t>
            </a:r>
            <a:r>
              <a:rPr lang="en-US" sz="2496" dirty="0">
                <a:solidFill>
                  <a:srgbClr val="000000"/>
                </a:solidFill>
                <a:latin typeface="Anonymous Pro Bold"/>
              </a:rPr>
              <a:t> </a:t>
            </a:r>
            <a:r>
              <a:rPr lang="en-US" sz="2496" dirty="0" err="1">
                <a:solidFill>
                  <a:srgbClr val="000000"/>
                </a:solidFill>
                <a:latin typeface="Anonymous Pro Bold"/>
              </a:rPr>
              <a:t>na</a:t>
            </a:r>
            <a:r>
              <a:rPr lang="en-US" sz="2496" dirty="0">
                <a:solidFill>
                  <a:srgbClr val="000000"/>
                </a:solidFill>
                <a:latin typeface="Anonymous Pro Bold"/>
              </a:rPr>
              <a:t> </a:t>
            </a:r>
            <a:r>
              <a:rPr lang="en-US" sz="2496" dirty="0" err="1">
                <a:solidFill>
                  <a:srgbClr val="000000"/>
                </a:solidFill>
                <a:latin typeface="Anonymous Pro Bold"/>
              </a:rPr>
              <a:t>versão</a:t>
            </a:r>
            <a:r>
              <a:rPr lang="en-US" sz="2496" dirty="0">
                <a:solidFill>
                  <a:srgbClr val="000000"/>
                </a:solidFill>
                <a:latin typeface="Anonymous Pro Bold"/>
              </a:rPr>
              <a:t> web.</a:t>
            </a:r>
          </a:p>
          <a:p>
            <a:pPr algn="just">
              <a:lnSpc>
                <a:spcPts val="3495"/>
              </a:lnSpc>
              <a:spcBef>
                <a:spcPct val="0"/>
              </a:spcBef>
            </a:pPr>
            <a:endParaRPr lang="en-US" sz="2496" dirty="0">
              <a:solidFill>
                <a:srgbClr val="000000"/>
              </a:solidFill>
              <a:latin typeface="Anonymous Pro Bold"/>
            </a:endParaRPr>
          </a:p>
          <a:p>
            <a:pPr algn="just">
              <a:lnSpc>
                <a:spcPts val="3495"/>
              </a:lnSpc>
              <a:spcBef>
                <a:spcPct val="0"/>
              </a:spcBef>
            </a:pPr>
            <a:r>
              <a:rPr lang="en-US" sz="2496" dirty="0">
                <a:solidFill>
                  <a:srgbClr val="000000"/>
                </a:solidFill>
                <a:latin typeface="Anonymous Pro Bold"/>
              </a:rPr>
              <a:t>No mobile </a:t>
            </a:r>
            <a:r>
              <a:rPr lang="en-US" sz="2496" dirty="0" err="1">
                <a:solidFill>
                  <a:srgbClr val="000000"/>
                </a:solidFill>
                <a:latin typeface="Anonymous Pro Bold"/>
              </a:rPr>
              <a:t>também</a:t>
            </a:r>
            <a:r>
              <a:rPr lang="en-US" sz="2496" dirty="0">
                <a:solidFill>
                  <a:srgbClr val="000000"/>
                </a:solidFill>
                <a:latin typeface="Anonymous Pro Bold"/>
              </a:rPr>
              <a:t> </a:t>
            </a:r>
            <a:r>
              <a:rPr lang="en-US" sz="2496" dirty="0" err="1">
                <a:solidFill>
                  <a:srgbClr val="000000"/>
                </a:solidFill>
                <a:latin typeface="Anonymous Pro Bold"/>
              </a:rPr>
              <a:t>consta</a:t>
            </a:r>
            <a:r>
              <a:rPr lang="en-US" sz="2496" dirty="0">
                <a:solidFill>
                  <a:srgbClr val="000000"/>
                </a:solidFill>
                <a:latin typeface="Anonymous Pro Bold"/>
              </a:rPr>
              <a:t> a </a:t>
            </a:r>
            <a:r>
              <a:rPr lang="en-US" sz="2496" dirty="0" err="1">
                <a:solidFill>
                  <a:srgbClr val="000000"/>
                </a:solidFill>
                <a:latin typeface="Anonymous Pro Bold"/>
              </a:rPr>
              <a:t>opção</a:t>
            </a:r>
            <a:r>
              <a:rPr lang="en-US" sz="2496" dirty="0">
                <a:solidFill>
                  <a:srgbClr val="000000"/>
                </a:solidFill>
                <a:latin typeface="Anonymous Pro Bold"/>
              </a:rPr>
              <a:t> </a:t>
            </a:r>
            <a:r>
              <a:rPr lang="en-US" sz="2496" dirty="0" err="1">
                <a:solidFill>
                  <a:srgbClr val="000000"/>
                </a:solidFill>
                <a:latin typeface="Anonymous Pro Bold"/>
              </a:rPr>
              <a:t>rotacionar</a:t>
            </a:r>
            <a:r>
              <a:rPr lang="en-US" sz="2496" dirty="0">
                <a:solidFill>
                  <a:srgbClr val="000000"/>
                </a:solidFill>
                <a:latin typeface="Anonymous Pro Bold"/>
              </a:rPr>
              <a:t> video, para </a:t>
            </a:r>
            <a:r>
              <a:rPr lang="en-US" sz="2496" dirty="0" err="1">
                <a:solidFill>
                  <a:srgbClr val="000000"/>
                </a:solidFill>
                <a:latin typeface="Anonymous Pro Bold"/>
              </a:rPr>
              <a:t>reproduzi</a:t>
            </a:r>
            <a:r>
              <a:rPr lang="en-US" sz="2496" dirty="0">
                <a:solidFill>
                  <a:srgbClr val="000000"/>
                </a:solidFill>
                <a:latin typeface="Anonymous Pro Bold"/>
              </a:rPr>
              <a:t>-lo no modo </a:t>
            </a:r>
            <a:r>
              <a:rPr lang="en-US" sz="2496" dirty="0" err="1">
                <a:solidFill>
                  <a:srgbClr val="000000"/>
                </a:solidFill>
                <a:latin typeface="Anonymous Pro Bold"/>
              </a:rPr>
              <a:t>retrato</a:t>
            </a:r>
            <a:r>
              <a:rPr lang="en-US" sz="2496" dirty="0">
                <a:solidFill>
                  <a:srgbClr val="000000"/>
                </a:solidFill>
                <a:latin typeface="Anonymous Pro Bold"/>
              </a:rPr>
              <a:t> </a:t>
            </a:r>
            <a:r>
              <a:rPr lang="en-US" sz="2496" dirty="0" err="1">
                <a:solidFill>
                  <a:srgbClr val="000000"/>
                </a:solidFill>
                <a:latin typeface="Anonymous Pro Bold"/>
              </a:rPr>
              <a:t>ou</a:t>
            </a:r>
            <a:r>
              <a:rPr lang="en-US" sz="2496" dirty="0">
                <a:solidFill>
                  <a:srgbClr val="000000"/>
                </a:solidFill>
                <a:latin typeface="Anonymous Pro Bold"/>
              </a:rPr>
              <a:t> </a:t>
            </a:r>
            <a:r>
              <a:rPr lang="en-US" sz="2496" dirty="0" err="1">
                <a:solidFill>
                  <a:srgbClr val="000000"/>
                </a:solidFill>
                <a:latin typeface="Anonymous Pro Bold"/>
              </a:rPr>
              <a:t>paisagem</a:t>
            </a:r>
            <a:r>
              <a:rPr lang="en-US" sz="2496" dirty="0">
                <a:solidFill>
                  <a:srgbClr val="000000"/>
                </a:solidFill>
                <a:latin typeface="Anonymous Pro Bold"/>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15848904" y="8115462"/>
            <a:ext cx="3141860" cy="3141860"/>
          </a:xfrm>
          <a:custGeom>
            <a:avLst/>
            <a:gdLst/>
            <a:ahLst/>
            <a:cxnLst/>
            <a:rect l="l" t="t" r="r" b="b"/>
            <a:pathLst>
              <a:path w="3141860" h="3141860">
                <a:moveTo>
                  <a:pt x="0" y="0"/>
                </a:moveTo>
                <a:lnTo>
                  <a:pt x="3141861" y="0"/>
                </a:lnTo>
                <a:lnTo>
                  <a:pt x="3141861" y="3141861"/>
                </a:lnTo>
                <a:lnTo>
                  <a:pt x="0" y="3141861"/>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201517" y="1925639"/>
            <a:ext cx="8160945" cy="6741134"/>
          </a:xfrm>
          <a:custGeom>
            <a:avLst/>
            <a:gdLst/>
            <a:ahLst/>
            <a:cxnLst/>
            <a:rect l="l" t="t" r="r" b="b"/>
            <a:pathLst>
              <a:path w="8160945" h="6097682">
                <a:moveTo>
                  <a:pt x="0" y="0"/>
                </a:moveTo>
                <a:lnTo>
                  <a:pt x="8160946" y="0"/>
                </a:lnTo>
                <a:lnTo>
                  <a:pt x="8160946" y="6097682"/>
                </a:lnTo>
                <a:lnTo>
                  <a:pt x="0" y="6097682"/>
                </a:lnTo>
                <a:lnTo>
                  <a:pt x="0" y="0"/>
                </a:lnTo>
                <a:close/>
              </a:path>
            </a:pathLst>
          </a:custGeom>
          <a:blipFill>
            <a:blip r:embed="rId6"/>
            <a:stretch>
              <a:fillRect/>
            </a:stretch>
          </a:blipFill>
        </p:spPr>
        <p:txBody>
          <a:bodyPr/>
          <a:lstStyle/>
          <a:p>
            <a:endParaRPr lang="pt-BR"/>
          </a:p>
        </p:txBody>
      </p:sp>
      <p:sp>
        <p:nvSpPr>
          <p:cNvPr id="6" name="TextBox 6"/>
          <p:cNvSpPr txBox="1"/>
          <p:nvPr/>
        </p:nvSpPr>
        <p:spPr>
          <a:xfrm>
            <a:off x="3633790" y="717654"/>
            <a:ext cx="9520535" cy="42235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Vista da área de Reprodução: Comentários (rede social) </a:t>
            </a:r>
          </a:p>
        </p:txBody>
      </p:sp>
      <p:sp>
        <p:nvSpPr>
          <p:cNvPr id="7" name="TextBox 7"/>
          <p:cNvSpPr txBox="1"/>
          <p:nvPr/>
        </p:nvSpPr>
        <p:spPr>
          <a:xfrm>
            <a:off x="8730959" y="1672167"/>
            <a:ext cx="8445273" cy="7588039"/>
          </a:xfrm>
          <a:prstGeom prst="rect">
            <a:avLst/>
          </a:prstGeom>
        </p:spPr>
        <p:txBody>
          <a:bodyPr lIns="0" tIns="0" rIns="0" bIns="0" rtlCol="0" anchor="t">
            <a:spAutoFit/>
          </a:bodyPr>
          <a:lstStyle/>
          <a:p>
            <a:pPr algn="just">
              <a:lnSpc>
                <a:spcPts val="3495"/>
              </a:lnSpc>
            </a:pPr>
            <a:r>
              <a:rPr lang="en-US" sz="2496" dirty="0" err="1">
                <a:solidFill>
                  <a:srgbClr val="000000"/>
                </a:solidFill>
                <a:latin typeface="Anonymous Pro Bold"/>
              </a:rPr>
              <a:t>Existe</a:t>
            </a:r>
            <a:r>
              <a:rPr lang="en-US" sz="2496" dirty="0">
                <a:solidFill>
                  <a:srgbClr val="000000"/>
                </a:solidFill>
                <a:latin typeface="Anonymous Pro Bold"/>
              </a:rPr>
              <a:t> </a:t>
            </a:r>
            <a:r>
              <a:rPr lang="en-US" sz="2496" dirty="0" err="1">
                <a:solidFill>
                  <a:srgbClr val="000000"/>
                </a:solidFill>
                <a:latin typeface="Anonymous Pro Bold"/>
              </a:rPr>
              <a:t>uma</a:t>
            </a:r>
            <a:r>
              <a:rPr lang="en-US" sz="2496" dirty="0">
                <a:solidFill>
                  <a:srgbClr val="000000"/>
                </a:solidFill>
                <a:latin typeface="Anonymous Pro Bold"/>
              </a:rPr>
              <a:t> </a:t>
            </a:r>
            <a:r>
              <a:rPr lang="en-US" sz="2496" dirty="0" err="1">
                <a:solidFill>
                  <a:srgbClr val="000000"/>
                </a:solidFill>
                <a:latin typeface="Anonymous Pro Bold"/>
              </a:rPr>
              <a:t>seção</a:t>
            </a:r>
            <a:r>
              <a:rPr lang="en-US" sz="2496" dirty="0">
                <a:solidFill>
                  <a:srgbClr val="000000"/>
                </a:solidFill>
                <a:latin typeface="Anonymous Pro Bold"/>
              </a:rPr>
              <a:t> de </a:t>
            </a:r>
            <a:r>
              <a:rPr lang="en-US" sz="2496" dirty="0" err="1">
                <a:solidFill>
                  <a:srgbClr val="000000"/>
                </a:solidFill>
                <a:latin typeface="Anonymous Pro Bold"/>
              </a:rPr>
              <a:t>comentários</a:t>
            </a:r>
            <a:r>
              <a:rPr lang="en-US" sz="2496" dirty="0">
                <a:solidFill>
                  <a:srgbClr val="000000"/>
                </a:solidFill>
                <a:latin typeface="Anonymous Pro Bold"/>
              </a:rPr>
              <a:t>, </a:t>
            </a:r>
            <a:r>
              <a:rPr lang="en-US" sz="2496" dirty="0" err="1">
                <a:solidFill>
                  <a:srgbClr val="000000"/>
                </a:solidFill>
                <a:latin typeface="Anonymous Pro Bold"/>
              </a:rPr>
              <a:t>igual</a:t>
            </a:r>
            <a:r>
              <a:rPr lang="en-US" sz="2496" dirty="0">
                <a:solidFill>
                  <a:srgbClr val="000000"/>
                </a:solidFill>
                <a:latin typeface="Anonymous Pro Bold"/>
              </a:rPr>
              <a:t> </a:t>
            </a:r>
            <a:r>
              <a:rPr lang="en-US" sz="2496" dirty="0" err="1">
                <a:solidFill>
                  <a:srgbClr val="000000"/>
                </a:solidFill>
                <a:latin typeface="Anonymous Pro Bold"/>
              </a:rPr>
              <a:t>em</a:t>
            </a:r>
            <a:r>
              <a:rPr lang="en-US" sz="2496" dirty="0">
                <a:solidFill>
                  <a:srgbClr val="000000"/>
                </a:solidFill>
                <a:latin typeface="Anonymous Pro Bold"/>
              </a:rPr>
              <a:t> ambas as </a:t>
            </a:r>
            <a:r>
              <a:rPr lang="en-US" sz="2496" dirty="0" err="1">
                <a:solidFill>
                  <a:srgbClr val="000000"/>
                </a:solidFill>
                <a:latin typeface="Anonymous Pro Bold"/>
              </a:rPr>
              <a:t>versões</a:t>
            </a:r>
            <a:r>
              <a:rPr lang="en-US" sz="2496" dirty="0">
                <a:solidFill>
                  <a:srgbClr val="000000"/>
                </a:solidFill>
                <a:latin typeface="Anonymous Pro Bold"/>
              </a:rPr>
              <a:t>. Por </a:t>
            </a:r>
            <a:r>
              <a:rPr lang="en-US" sz="2496" dirty="0" err="1">
                <a:solidFill>
                  <a:srgbClr val="000000"/>
                </a:solidFill>
                <a:latin typeface="Anonymous Pro Bold"/>
              </a:rPr>
              <a:t>meio</a:t>
            </a:r>
            <a:r>
              <a:rPr lang="en-US" sz="2496" dirty="0">
                <a:solidFill>
                  <a:srgbClr val="000000"/>
                </a:solidFill>
                <a:latin typeface="Anonymous Pro Bold"/>
              </a:rPr>
              <a:t> dessa </a:t>
            </a:r>
            <a:r>
              <a:rPr lang="en-US" sz="2496" dirty="0" err="1">
                <a:solidFill>
                  <a:srgbClr val="000000"/>
                </a:solidFill>
                <a:latin typeface="Anonymous Pro Bold"/>
              </a:rPr>
              <a:t>seção</a:t>
            </a:r>
            <a:r>
              <a:rPr lang="en-US" sz="2496" dirty="0">
                <a:solidFill>
                  <a:srgbClr val="000000"/>
                </a:solidFill>
                <a:latin typeface="Anonymous Pro Bold"/>
              </a:rPr>
              <a:t>, </a:t>
            </a:r>
            <a:r>
              <a:rPr lang="en-US" sz="2496" dirty="0" err="1">
                <a:solidFill>
                  <a:srgbClr val="000000"/>
                </a:solidFill>
                <a:latin typeface="Anonymous Pro Bold"/>
              </a:rPr>
              <a:t>apenas</a:t>
            </a:r>
            <a:r>
              <a:rPr lang="en-US" sz="2496" dirty="0">
                <a:solidFill>
                  <a:srgbClr val="000000"/>
                </a:solidFill>
                <a:latin typeface="Anonymous Pro Bold"/>
              </a:rPr>
              <a:t> </a:t>
            </a:r>
            <a:r>
              <a:rPr lang="en-US" sz="2496" dirty="0" err="1">
                <a:solidFill>
                  <a:srgbClr val="000000"/>
                </a:solidFill>
                <a:latin typeface="Anonymous Pro Bold"/>
              </a:rPr>
              <a:t>consegue</a:t>
            </a:r>
            <a:r>
              <a:rPr lang="en-US" sz="2496" dirty="0">
                <a:solidFill>
                  <a:srgbClr val="000000"/>
                </a:solidFill>
                <a:latin typeface="Anonymous Pro Bold"/>
              </a:rPr>
              <a:t>-se </a:t>
            </a:r>
            <a:r>
              <a:rPr lang="en-US" sz="2496" dirty="0" err="1">
                <a:solidFill>
                  <a:srgbClr val="000000"/>
                </a:solidFill>
                <a:latin typeface="Anonymous Pro Bold"/>
              </a:rPr>
              <a:t>ter</a:t>
            </a:r>
            <a:r>
              <a:rPr lang="en-US" sz="2496" dirty="0">
                <a:solidFill>
                  <a:srgbClr val="000000"/>
                </a:solidFill>
                <a:latin typeface="Anonymous Pro Bold"/>
              </a:rPr>
              <a:t> </a:t>
            </a:r>
            <a:r>
              <a:rPr lang="en-US" sz="2496" dirty="0" err="1">
                <a:solidFill>
                  <a:srgbClr val="000000"/>
                </a:solidFill>
                <a:latin typeface="Anonymous Pro Bold"/>
              </a:rPr>
              <a:t>acesso</a:t>
            </a:r>
            <a:r>
              <a:rPr lang="en-US" sz="2496" dirty="0">
                <a:solidFill>
                  <a:srgbClr val="000000"/>
                </a:solidFill>
                <a:latin typeface="Anonymous Pro Bold"/>
              </a:rPr>
              <a:t> </a:t>
            </a:r>
            <a:r>
              <a:rPr lang="en-US" sz="2496" dirty="0" err="1">
                <a:solidFill>
                  <a:srgbClr val="000000"/>
                </a:solidFill>
                <a:latin typeface="Anonymous Pro Bold"/>
              </a:rPr>
              <a:t>ao</a:t>
            </a:r>
            <a:r>
              <a:rPr lang="en-US" sz="2496" dirty="0">
                <a:solidFill>
                  <a:srgbClr val="000000"/>
                </a:solidFill>
                <a:latin typeface="Anonymous Pro Bold"/>
              </a:rPr>
              <a:t> </a:t>
            </a:r>
            <a:r>
              <a:rPr lang="en-US" sz="2496" dirty="0" err="1">
                <a:solidFill>
                  <a:srgbClr val="000000"/>
                </a:solidFill>
                <a:latin typeface="Anonymous Pro Bold"/>
              </a:rPr>
              <a:t>nome</a:t>
            </a:r>
            <a:r>
              <a:rPr lang="en-US" sz="2496" dirty="0">
                <a:solidFill>
                  <a:srgbClr val="000000"/>
                </a:solidFill>
                <a:latin typeface="Anonymous Pro Bold"/>
              </a:rPr>
              <a:t> de </a:t>
            </a:r>
            <a:r>
              <a:rPr lang="en-US" sz="2496" dirty="0" err="1">
                <a:solidFill>
                  <a:srgbClr val="000000"/>
                </a:solidFill>
                <a:latin typeface="Anonymous Pro Bold"/>
              </a:rPr>
              <a:t>usuário</a:t>
            </a:r>
            <a:r>
              <a:rPr lang="en-US" sz="2496" dirty="0">
                <a:solidFill>
                  <a:srgbClr val="000000"/>
                </a:solidFill>
                <a:latin typeface="Anonymous Pro Bold"/>
              </a:rPr>
              <a:t> e </a:t>
            </a:r>
            <a:r>
              <a:rPr lang="en-US" sz="2496" dirty="0" err="1">
                <a:solidFill>
                  <a:srgbClr val="000000"/>
                </a:solidFill>
                <a:latin typeface="Anonymous Pro Bold"/>
              </a:rPr>
              <a:t>os</a:t>
            </a:r>
            <a:r>
              <a:rPr lang="en-US" sz="2496" dirty="0">
                <a:solidFill>
                  <a:srgbClr val="000000"/>
                </a:solidFill>
                <a:latin typeface="Anonymous Pro Bold"/>
              </a:rPr>
              <a:t> </a:t>
            </a:r>
            <a:r>
              <a:rPr lang="en-US" sz="2496" dirty="0" err="1">
                <a:solidFill>
                  <a:srgbClr val="000000"/>
                </a:solidFill>
                <a:latin typeface="Anonymous Pro Bold"/>
              </a:rPr>
              <a:t>comentários</a:t>
            </a:r>
            <a:r>
              <a:rPr lang="en-US" sz="2496" dirty="0">
                <a:solidFill>
                  <a:srgbClr val="000000"/>
                </a:solidFill>
                <a:latin typeface="Anonymous Pro Bold"/>
              </a:rPr>
              <a:t> que o </a:t>
            </a:r>
            <a:r>
              <a:rPr lang="en-US" sz="2496" dirty="0" err="1">
                <a:solidFill>
                  <a:srgbClr val="000000"/>
                </a:solidFill>
                <a:latin typeface="Anonymous Pro Bold"/>
              </a:rPr>
              <a:t>utilizador</a:t>
            </a:r>
            <a:r>
              <a:rPr lang="en-US" sz="2496" dirty="0">
                <a:solidFill>
                  <a:srgbClr val="000000"/>
                </a:solidFill>
                <a:latin typeface="Anonymous Pro Bold"/>
              </a:rPr>
              <a:t> </a:t>
            </a:r>
            <a:r>
              <a:rPr lang="en-US" sz="2496" dirty="0" err="1">
                <a:solidFill>
                  <a:srgbClr val="000000"/>
                </a:solidFill>
                <a:latin typeface="Anonymous Pro Bold"/>
              </a:rPr>
              <a:t>nos</a:t>
            </a:r>
            <a:r>
              <a:rPr lang="en-US" sz="2496" dirty="0">
                <a:solidFill>
                  <a:srgbClr val="000000"/>
                </a:solidFill>
                <a:latin typeface="Anonymous Pro Bold"/>
              </a:rPr>
              <a:t> </a:t>
            </a:r>
            <a:r>
              <a:rPr lang="en-US" sz="2496" dirty="0" err="1">
                <a:solidFill>
                  <a:srgbClr val="000000"/>
                </a:solidFill>
                <a:latin typeface="Anonymous Pro Bold"/>
              </a:rPr>
              <a:t>episódios</a:t>
            </a:r>
            <a:r>
              <a:rPr lang="en-US" sz="2496" dirty="0">
                <a:solidFill>
                  <a:srgbClr val="000000"/>
                </a:solidFill>
                <a:latin typeface="Anonymous Pro Bold"/>
              </a:rPr>
              <a:t>.</a:t>
            </a:r>
          </a:p>
          <a:p>
            <a:pPr algn="just">
              <a:lnSpc>
                <a:spcPts val="3495"/>
              </a:lnSpc>
            </a:pPr>
            <a:endParaRPr lang="en-US" sz="2496" dirty="0">
              <a:solidFill>
                <a:srgbClr val="000000"/>
              </a:solidFill>
              <a:latin typeface="Anonymous Pro Bold"/>
            </a:endParaRPr>
          </a:p>
          <a:p>
            <a:pPr algn="just">
              <a:lnSpc>
                <a:spcPts val="3495"/>
              </a:lnSpc>
            </a:pPr>
            <a:r>
              <a:rPr lang="en-US" sz="2496" dirty="0" err="1">
                <a:solidFill>
                  <a:srgbClr val="000000"/>
                </a:solidFill>
                <a:latin typeface="Anonymous Pro Bold"/>
              </a:rPr>
              <a:t>Porém</a:t>
            </a:r>
            <a:r>
              <a:rPr lang="en-US" sz="2496" dirty="0">
                <a:solidFill>
                  <a:srgbClr val="000000"/>
                </a:solidFill>
                <a:latin typeface="Anonymous Pro Bold"/>
              </a:rPr>
              <a:t>, </a:t>
            </a:r>
            <a:r>
              <a:rPr lang="en-US" sz="2496" dirty="0" err="1">
                <a:solidFill>
                  <a:srgbClr val="000000"/>
                </a:solidFill>
                <a:latin typeface="Anonymous Pro Bold"/>
              </a:rPr>
              <a:t>não</a:t>
            </a:r>
            <a:r>
              <a:rPr lang="en-US" sz="2496" dirty="0">
                <a:solidFill>
                  <a:srgbClr val="000000"/>
                </a:solidFill>
                <a:latin typeface="Anonymous Pro Bold"/>
              </a:rPr>
              <a:t> se </a:t>
            </a:r>
            <a:r>
              <a:rPr lang="en-US" sz="2496" dirty="0" err="1">
                <a:solidFill>
                  <a:srgbClr val="000000"/>
                </a:solidFill>
                <a:latin typeface="Anonymous Pro Bold"/>
              </a:rPr>
              <a:t>tem</a:t>
            </a:r>
            <a:r>
              <a:rPr lang="en-US" sz="2496" dirty="0">
                <a:solidFill>
                  <a:srgbClr val="000000"/>
                </a:solidFill>
                <a:latin typeface="Anonymous Pro Bold"/>
              </a:rPr>
              <a:t> a </a:t>
            </a:r>
            <a:r>
              <a:rPr lang="en-US" sz="2496" dirty="0" err="1">
                <a:solidFill>
                  <a:srgbClr val="000000"/>
                </a:solidFill>
                <a:latin typeface="Anonymous Pro Bold"/>
              </a:rPr>
              <a:t>possibilidade</a:t>
            </a:r>
            <a:r>
              <a:rPr lang="en-US" sz="2496" dirty="0">
                <a:solidFill>
                  <a:srgbClr val="000000"/>
                </a:solidFill>
                <a:latin typeface="Anonymous Pro Bold"/>
              </a:rPr>
              <a:t> de </a:t>
            </a:r>
            <a:r>
              <a:rPr lang="en-US" sz="2496" dirty="0" err="1">
                <a:solidFill>
                  <a:srgbClr val="000000"/>
                </a:solidFill>
                <a:latin typeface="Anonymous Pro Bold"/>
              </a:rPr>
              <a:t>procurar</a:t>
            </a:r>
            <a:r>
              <a:rPr lang="en-US" sz="2496" dirty="0">
                <a:solidFill>
                  <a:srgbClr val="000000"/>
                </a:solidFill>
                <a:latin typeface="Anonymous Pro Bold"/>
              </a:rPr>
              <a:t> </a:t>
            </a:r>
            <a:r>
              <a:rPr lang="en-US" sz="2496" dirty="0" err="1">
                <a:solidFill>
                  <a:srgbClr val="000000"/>
                </a:solidFill>
                <a:latin typeface="Anonymous Pro Bold"/>
              </a:rPr>
              <a:t>pelo</a:t>
            </a:r>
            <a:r>
              <a:rPr lang="en-US" sz="2496" dirty="0">
                <a:solidFill>
                  <a:srgbClr val="000000"/>
                </a:solidFill>
                <a:latin typeface="Anonymous Pro Bold"/>
              </a:rPr>
              <a:t> </a:t>
            </a:r>
            <a:r>
              <a:rPr lang="en-US" sz="2496" dirty="0" err="1">
                <a:solidFill>
                  <a:srgbClr val="000000"/>
                </a:solidFill>
                <a:latin typeface="Anonymous Pro Bold"/>
              </a:rPr>
              <a:t>usuário</a:t>
            </a:r>
            <a:r>
              <a:rPr lang="en-US" sz="2496" dirty="0">
                <a:solidFill>
                  <a:srgbClr val="000000"/>
                </a:solidFill>
                <a:latin typeface="Anonymous Pro Bold"/>
              </a:rPr>
              <a:t> </a:t>
            </a:r>
            <a:r>
              <a:rPr lang="en-US" sz="2496" dirty="0" err="1">
                <a:solidFill>
                  <a:srgbClr val="000000"/>
                </a:solidFill>
                <a:latin typeface="Anonymous Pro Bold"/>
              </a:rPr>
              <a:t>específico</a:t>
            </a:r>
            <a:r>
              <a:rPr lang="en-US" sz="2496" dirty="0">
                <a:solidFill>
                  <a:srgbClr val="000000"/>
                </a:solidFill>
                <a:latin typeface="Anonymous Pro Bold"/>
              </a:rPr>
              <a:t>, </a:t>
            </a:r>
            <a:r>
              <a:rPr lang="en-US" sz="2496" dirty="0" err="1">
                <a:solidFill>
                  <a:srgbClr val="000000"/>
                </a:solidFill>
                <a:latin typeface="Anonymous Pro Bold"/>
              </a:rPr>
              <a:t>nem</a:t>
            </a:r>
            <a:r>
              <a:rPr lang="en-US" sz="2496" dirty="0">
                <a:solidFill>
                  <a:srgbClr val="000000"/>
                </a:solidFill>
                <a:latin typeface="Anonymous Pro Bold"/>
              </a:rPr>
              <a:t> saber o que </a:t>
            </a:r>
            <a:r>
              <a:rPr lang="en-US" sz="2496" dirty="0" err="1">
                <a:solidFill>
                  <a:srgbClr val="000000"/>
                </a:solidFill>
                <a:latin typeface="Anonymous Pro Bold"/>
              </a:rPr>
              <a:t>assiste</a:t>
            </a:r>
            <a:r>
              <a:rPr lang="en-US" sz="2496" dirty="0">
                <a:solidFill>
                  <a:srgbClr val="000000"/>
                </a:solidFill>
                <a:latin typeface="Anonymous Pro Bold"/>
              </a:rPr>
              <a:t> </a:t>
            </a:r>
            <a:r>
              <a:rPr lang="en-US" sz="2496" dirty="0" err="1">
                <a:solidFill>
                  <a:srgbClr val="000000"/>
                </a:solidFill>
                <a:latin typeface="Anonymous Pro Bold"/>
              </a:rPr>
              <a:t>ou</a:t>
            </a:r>
            <a:r>
              <a:rPr lang="en-US" sz="2496" dirty="0">
                <a:solidFill>
                  <a:srgbClr val="000000"/>
                </a:solidFill>
                <a:latin typeface="Anonymous Pro Bold"/>
              </a:rPr>
              <a:t> </a:t>
            </a:r>
            <a:r>
              <a:rPr lang="en-US" sz="2496" dirty="0" err="1">
                <a:solidFill>
                  <a:srgbClr val="000000"/>
                </a:solidFill>
                <a:latin typeface="Anonymous Pro Bold"/>
              </a:rPr>
              <a:t>mesmo</a:t>
            </a:r>
            <a:r>
              <a:rPr lang="en-US" sz="2496" dirty="0">
                <a:solidFill>
                  <a:srgbClr val="000000"/>
                </a:solidFill>
                <a:latin typeface="Anonymous Pro Bold"/>
              </a:rPr>
              <a:t> </a:t>
            </a:r>
            <a:r>
              <a:rPr lang="en-US" sz="2496" dirty="0" err="1">
                <a:solidFill>
                  <a:srgbClr val="000000"/>
                </a:solidFill>
                <a:latin typeface="Anonymous Pro Bold"/>
              </a:rPr>
              <a:t>ter</a:t>
            </a:r>
            <a:r>
              <a:rPr lang="en-US" sz="2496" dirty="0">
                <a:solidFill>
                  <a:srgbClr val="000000"/>
                </a:solidFill>
                <a:latin typeface="Anonymous Pro Bold"/>
              </a:rPr>
              <a:t> </a:t>
            </a:r>
            <a:r>
              <a:rPr lang="en-US" sz="2496" dirty="0" err="1">
                <a:solidFill>
                  <a:srgbClr val="000000"/>
                </a:solidFill>
                <a:latin typeface="Anonymous Pro Bold"/>
              </a:rPr>
              <a:t>acesso</a:t>
            </a:r>
            <a:r>
              <a:rPr lang="en-US" sz="2496" dirty="0">
                <a:solidFill>
                  <a:srgbClr val="000000"/>
                </a:solidFill>
                <a:latin typeface="Anonymous Pro Bold"/>
              </a:rPr>
              <a:t> a </a:t>
            </a:r>
            <a:r>
              <a:rPr lang="en-US" sz="2496" dirty="0" err="1">
                <a:solidFill>
                  <a:srgbClr val="000000"/>
                </a:solidFill>
                <a:latin typeface="Anonymous Pro Bold"/>
              </a:rPr>
              <a:t>todos</a:t>
            </a:r>
            <a:r>
              <a:rPr lang="en-US" sz="2496" dirty="0">
                <a:solidFill>
                  <a:srgbClr val="000000"/>
                </a:solidFill>
                <a:latin typeface="Anonymous Pro Bold"/>
              </a:rPr>
              <a:t> </a:t>
            </a:r>
            <a:r>
              <a:rPr lang="en-US" sz="2496" dirty="0" err="1">
                <a:solidFill>
                  <a:srgbClr val="000000"/>
                </a:solidFill>
                <a:latin typeface="Anonymous Pro Bold"/>
              </a:rPr>
              <a:t>os</a:t>
            </a:r>
            <a:r>
              <a:rPr lang="en-US" sz="2496" dirty="0">
                <a:solidFill>
                  <a:srgbClr val="000000"/>
                </a:solidFill>
                <a:latin typeface="Anonymous Pro Bold"/>
              </a:rPr>
              <a:t> </a:t>
            </a:r>
            <a:r>
              <a:rPr lang="en-US" sz="2496" dirty="0" err="1">
                <a:solidFill>
                  <a:srgbClr val="000000"/>
                </a:solidFill>
                <a:latin typeface="Anonymous Pro Bold"/>
              </a:rPr>
              <a:t>seus</a:t>
            </a:r>
            <a:r>
              <a:rPr lang="en-US" sz="2496" dirty="0">
                <a:solidFill>
                  <a:srgbClr val="000000"/>
                </a:solidFill>
                <a:latin typeface="Anonymous Pro Bold"/>
              </a:rPr>
              <a:t> </a:t>
            </a:r>
            <a:r>
              <a:rPr lang="en-US" sz="2496" dirty="0" err="1">
                <a:solidFill>
                  <a:srgbClr val="000000"/>
                </a:solidFill>
                <a:latin typeface="Anonymous Pro Bold"/>
              </a:rPr>
              <a:t>comentários</a:t>
            </a:r>
            <a:r>
              <a:rPr lang="en-US" sz="2496" dirty="0">
                <a:solidFill>
                  <a:srgbClr val="000000"/>
                </a:solidFill>
                <a:latin typeface="Anonymous Pro Bold"/>
              </a:rPr>
              <a:t> </a:t>
            </a:r>
            <a:r>
              <a:rPr lang="en-US" sz="2496" dirty="0" err="1">
                <a:solidFill>
                  <a:srgbClr val="000000"/>
                </a:solidFill>
                <a:latin typeface="Anonymous Pro Bold"/>
              </a:rPr>
              <a:t>em</a:t>
            </a:r>
            <a:r>
              <a:rPr lang="en-US" sz="2496" dirty="0">
                <a:solidFill>
                  <a:srgbClr val="000000"/>
                </a:solidFill>
                <a:latin typeface="Anonymous Pro Bold"/>
              </a:rPr>
              <a:t> </a:t>
            </a:r>
            <a:r>
              <a:rPr lang="en-US" sz="2496" dirty="0" err="1">
                <a:solidFill>
                  <a:srgbClr val="000000"/>
                </a:solidFill>
                <a:latin typeface="Anonymous Pro Bold"/>
              </a:rPr>
              <a:t>episódios</a:t>
            </a:r>
            <a:r>
              <a:rPr lang="en-US" sz="2496" dirty="0">
                <a:solidFill>
                  <a:srgbClr val="000000"/>
                </a:solidFill>
                <a:latin typeface="Anonymous Pro Bold"/>
              </a:rPr>
              <a:t>. Seus “nicks” </a:t>
            </a:r>
            <a:r>
              <a:rPr lang="en-US" sz="2496" dirty="0" err="1">
                <a:solidFill>
                  <a:srgbClr val="000000"/>
                </a:solidFill>
                <a:latin typeface="Anonymous Pro Bold"/>
              </a:rPr>
              <a:t>nem</a:t>
            </a:r>
            <a:r>
              <a:rPr lang="en-US" sz="2496" dirty="0">
                <a:solidFill>
                  <a:srgbClr val="000000"/>
                </a:solidFill>
                <a:latin typeface="Anonymous Pro Bold"/>
              </a:rPr>
              <a:t> </a:t>
            </a:r>
            <a:r>
              <a:rPr lang="en-US" sz="2496" dirty="0" err="1">
                <a:solidFill>
                  <a:srgbClr val="000000"/>
                </a:solidFill>
                <a:latin typeface="Anonymous Pro Bold"/>
              </a:rPr>
              <a:t>sequer</a:t>
            </a:r>
            <a:r>
              <a:rPr lang="en-US" sz="2496" dirty="0">
                <a:solidFill>
                  <a:srgbClr val="000000"/>
                </a:solidFill>
                <a:latin typeface="Anonymous Pro Bold"/>
              </a:rPr>
              <a:t> </a:t>
            </a:r>
            <a:r>
              <a:rPr lang="en-US" sz="2496" dirty="0" err="1">
                <a:solidFill>
                  <a:srgbClr val="000000"/>
                </a:solidFill>
                <a:latin typeface="Anonymous Pro Bold"/>
              </a:rPr>
              <a:t>aparecem</a:t>
            </a:r>
            <a:r>
              <a:rPr lang="en-US" sz="2496" dirty="0">
                <a:solidFill>
                  <a:srgbClr val="000000"/>
                </a:solidFill>
                <a:latin typeface="Anonymous Pro Bold"/>
              </a:rPr>
              <a:t> </a:t>
            </a:r>
            <a:r>
              <a:rPr lang="en-US" sz="2496" dirty="0" err="1">
                <a:solidFill>
                  <a:srgbClr val="000000"/>
                </a:solidFill>
                <a:latin typeface="Anonymous Pro Bold"/>
              </a:rPr>
              <a:t>como</a:t>
            </a:r>
            <a:r>
              <a:rPr lang="en-US" sz="2496" dirty="0">
                <a:solidFill>
                  <a:srgbClr val="000000"/>
                </a:solidFill>
                <a:latin typeface="Anonymous Pro Bold"/>
              </a:rPr>
              <a:t> </a:t>
            </a:r>
            <a:r>
              <a:rPr lang="en-US" sz="2496" dirty="0" err="1">
                <a:solidFill>
                  <a:srgbClr val="000000"/>
                </a:solidFill>
                <a:latin typeface="Anonymous Pro Bold"/>
              </a:rPr>
              <a:t>itens</a:t>
            </a:r>
            <a:r>
              <a:rPr lang="en-US" sz="2496" dirty="0">
                <a:solidFill>
                  <a:srgbClr val="000000"/>
                </a:solidFill>
                <a:latin typeface="Anonymous Pro Bold"/>
              </a:rPr>
              <a:t> </a:t>
            </a:r>
            <a:r>
              <a:rPr lang="en-US" sz="2496" dirty="0" err="1">
                <a:solidFill>
                  <a:srgbClr val="000000"/>
                </a:solidFill>
                <a:latin typeface="Anonymous Pro Bold"/>
              </a:rPr>
              <a:t>clicáveis</a:t>
            </a:r>
            <a:r>
              <a:rPr lang="en-US" sz="2496" dirty="0">
                <a:solidFill>
                  <a:srgbClr val="000000"/>
                </a:solidFill>
                <a:latin typeface="Anonymous Pro Bold"/>
              </a:rPr>
              <a:t>.</a:t>
            </a:r>
          </a:p>
          <a:p>
            <a:pPr algn="just">
              <a:lnSpc>
                <a:spcPts val="3495"/>
              </a:lnSpc>
            </a:pPr>
            <a:endParaRPr lang="en-US" sz="2496" dirty="0">
              <a:solidFill>
                <a:srgbClr val="000000"/>
              </a:solidFill>
              <a:latin typeface="Anonymous Pro Bold"/>
            </a:endParaRPr>
          </a:p>
          <a:p>
            <a:pPr algn="just">
              <a:lnSpc>
                <a:spcPts val="3495"/>
              </a:lnSpc>
              <a:spcBef>
                <a:spcPct val="0"/>
              </a:spcBef>
            </a:pPr>
            <a:r>
              <a:rPr lang="en-US" sz="2496" dirty="0" err="1">
                <a:solidFill>
                  <a:srgbClr val="000000"/>
                </a:solidFill>
                <a:latin typeface="Anonymous Pro"/>
              </a:rPr>
              <a:t>Os</a:t>
            </a:r>
            <a:r>
              <a:rPr lang="en-US" sz="2496" dirty="0">
                <a:solidFill>
                  <a:srgbClr val="000000"/>
                </a:solidFill>
                <a:latin typeface="Anonymous Pro"/>
              </a:rPr>
              <a:t> </a:t>
            </a:r>
            <a:r>
              <a:rPr lang="en-US" sz="2496" dirty="0" err="1">
                <a:solidFill>
                  <a:srgbClr val="000000"/>
                </a:solidFill>
                <a:latin typeface="Anonymous Pro Bold"/>
              </a:rPr>
              <a:t>comentários</a:t>
            </a:r>
            <a:r>
              <a:rPr lang="en-US" sz="2496" dirty="0">
                <a:solidFill>
                  <a:srgbClr val="000000"/>
                </a:solidFill>
                <a:latin typeface="Anonymous Pro Bold"/>
              </a:rPr>
              <a:t> </a:t>
            </a:r>
            <a:r>
              <a:rPr lang="en-US" sz="2496" dirty="0" err="1">
                <a:solidFill>
                  <a:srgbClr val="000000"/>
                </a:solidFill>
                <a:latin typeface="Anonymous Pro Bold"/>
              </a:rPr>
              <a:t>considerados</a:t>
            </a:r>
            <a:r>
              <a:rPr lang="en-US" sz="2496" dirty="0">
                <a:solidFill>
                  <a:srgbClr val="000000"/>
                </a:solidFill>
                <a:latin typeface="Anonymous Pro Bold"/>
              </a:rPr>
              <a:t> “Spoiler” </a:t>
            </a:r>
            <a:r>
              <a:rPr lang="en-US" sz="2496" dirty="0" err="1">
                <a:solidFill>
                  <a:srgbClr val="000000"/>
                </a:solidFill>
                <a:latin typeface="Anonymous Pro Bold"/>
              </a:rPr>
              <a:t>podem</a:t>
            </a:r>
            <a:r>
              <a:rPr lang="en-US" sz="2496" dirty="0">
                <a:solidFill>
                  <a:srgbClr val="000000"/>
                </a:solidFill>
                <a:latin typeface="Anonymous Pro Bold"/>
              </a:rPr>
              <a:t> ser </a:t>
            </a:r>
            <a:r>
              <a:rPr lang="en-US" sz="2496" dirty="0" err="1">
                <a:solidFill>
                  <a:srgbClr val="000000"/>
                </a:solidFill>
                <a:latin typeface="Anonymous Pro Bold"/>
              </a:rPr>
              <a:t>ocultados</a:t>
            </a:r>
            <a:r>
              <a:rPr lang="en-US" sz="2496" dirty="0">
                <a:solidFill>
                  <a:srgbClr val="000000"/>
                </a:solidFill>
                <a:latin typeface="Anonymous Pro Bold"/>
              </a:rPr>
              <a:t> </a:t>
            </a:r>
            <a:r>
              <a:rPr lang="en-US" sz="2496" dirty="0" err="1">
                <a:solidFill>
                  <a:srgbClr val="000000"/>
                </a:solidFill>
                <a:latin typeface="Anonymous Pro Bold"/>
              </a:rPr>
              <a:t>pelos</a:t>
            </a:r>
            <a:r>
              <a:rPr lang="en-US" sz="2496" dirty="0">
                <a:solidFill>
                  <a:srgbClr val="000000"/>
                </a:solidFill>
                <a:latin typeface="Anonymous Pro Bold"/>
              </a:rPr>
              <a:t> </a:t>
            </a:r>
            <a:r>
              <a:rPr lang="en-US" sz="2496" dirty="0" err="1">
                <a:solidFill>
                  <a:srgbClr val="000000"/>
                </a:solidFill>
                <a:latin typeface="Anonymous Pro Bold"/>
              </a:rPr>
              <a:t>moderadores</a:t>
            </a:r>
            <a:r>
              <a:rPr lang="en-US" sz="2496" dirty="0">
                <a:solidFill>
                  <a:srgbClr val="000000"/>
                </a:solidFill>
                <a:latin typeface="Anonymous Pro Bold"/>
              </a:rPr>
              <a:t> </a:t>
            </a:r>
            <a:r>
              <a:rPr lang="en-US" sz="2496" dirty="0" err="1">
                <a:solidFill>
                  <a:srgbClr val="000000"/>
                </a:solidFill>
                <a:latin typeface="Anonymous Pro Bold"/>
              </a:rPr>
              <a:t>ou</a:t>
            </a:r>
            <a:r>
              <a:rPr lang="en-US" sz="2496" dirty="0">
                <a:solidFill>
                  <a:srgbClr val="000000"/>
                </a:solidFill>
                <a:latin typeface="Anonymous Pro Bold"/>
              </a:rPr>
              <a:t> pela </a:t>
            </a:r>
            <a:r>
              <a:rPr lang="en-US" sz="2496" dirty="0" err="1">
                <a:solidFill>
                  <a:srgbClr val="000000"/>
                </a:solidFill>
                <a:latin typeface="Anonymous Pro Bold"/>
              </a:rPr>
              <a:t>própria</a:t>
            </a:r>
            <a:r>
              <a:rPr lang="en-US" sz="2496" dirty="0">
                <a:solidFill>
                  <a:srgbClr val="000000"/>
                </a:solidFill>
                <a:latin typeface="Anonymous Pro Bold"/>
              </a:rPr>
              <a:t> </a:t>
            </a:r>
            <a:r>
              <a:rPr lang="en-US" sz="2496" dirty="0" err="1">
                <a:solidFill>
                  <a:srgbClr val="000000"/>
                </a:solidFill>
                <a:latin typeface="Anonymous Pro Bold"/>
              </a:rPr>
              <a:t>plataforma</a:t>
            </a:r>
            <a:r>
              <a:rPr lang="en-US" sz="2496" dirty="0">
                <a:solidFill>
                  <a:srgbClr val="000000"/>
                </a:solidFill>
                <a:latin typeface="Anonymous Pro Bold"/>
              </a:rPr>
              <a:t>.  </a:t>
            </a:r>
            <a:r>
              <a:rPr lang="en-US" sz="2496" dirty="0" err="1">
                <a:solidFill>
                  <a:srgbClr val="000000"/>
                </a:solidFill>
                <a:latin typeface="Anonymous Pro Bold"/>
              </a:rPr>
              <a:t>Comentários</a:t>
            </a:r>
            <a:r>
              <a:rPr lang="en-US" sz="2496" dirty="0">
                <a:solidFill>
                  <a:srgbClr val="000000"/>
                </a:solidFill>
                <a:latin typeface="Anonymous Pro Bold"/>
              </a:rPr>
              <a:t> </a:t>
            </a:r>
            <a:r>
              <a:rPr lang="en-US" sz="2496" dirty="0" err="1">
                <a:solidFill>
                  <a:srgbClr val="000000"/>
                </a:solidFill>
                <a:latin typeface="Anonymous Pro Bold"/>
              </a:rPr>
              <a:t>ofensivos</a:t>
            </a:r>
            <a:r>
              <a:rPr lang="en-US" sz="2496" dirty="0">
                <a:solidFill>
                  <a:srgbClr val="000000"/>
                </a:solidFill>
                <a:latin typeface="Anonymous Pro Bold"/>
              </a:rPr>
              <a:t> </a:t>
            </a:r>
            <a:r>
              <a:rPr lang="en-US" sz="2496" dirty="0" err="1">
                <a:solidFill>
                  <a:srgbClr val="000000"/>
                </a:solidFill>
                <a:latin typeface="Anonymous Pro Bold"/>
              </a:rPr>
              <a:t>ou</a:t>
            </a:r>
            <a:r>
              <a:rPr lang="en-US" sz="2496" dirty="0">
                <a:solidFill>
                  <a:srgbClr val="000000"/>
                </a:solidFill>
                <a:latin typeface="Anonymous Pro Bold"/>
              </a:rPr>
              <a:t> que </a:t>
            </a:r>
            <a:r>
              <a:rPr lang="en-US" sz="2496" dirty="0" err="1">
                <a:solidFill>
                  <a:srgbClr val="000000"/>
                </a:solidFill>
                <a:latin typeface="Anonymous Pro Bold"/>
              </a:rPr>
              <a:t>vão</a:t>
            </a:r>
            <a:r>
              <a:rPr lang="en-US" sz="2496" dirty="0">
                <a:solidFill>
                  <a:srgbClr val="000000"/>
                </a:solidFill>
                <a:latin typeface="Anonymous Pro Bold"/>
              </a:rPr>
              <a:t> contra as </a:t>
            </a:r>
            <a:r>
              <a:rPr lang="en-US" sz="2496" dirty="0" err="1">
                <a:solidFill>
                  <a:srgbClr val="000000"/>
                </a:solidFill>
                <a:latin typeface="Anonymous Pro Bold"/>
              </a:rPr>
              <a:t>políticas</a:t>
            </a:r>
            <a:r>
              <a:rPr lang="en-US" sz="2496" dirty="0">
                <a:solidFill>
                  <a:srgbClr val="000000"/>
                </a:solidFill>
                <a:latin typeface="Anonymous Pro Bold"/>
              </a:rPr>
              <a:t> de boa </a:t>
            </a:r>
            <a:r>
              <a:rPr lang="en-US" sz="2496" dirty="0" err="1">
                <a:solidFill>
                  <a:srgbClr val="000000"/>
                </a:solidFill>
                <a:latin typeface="Anonymous Pro Bold"/>
              </a:rPr>
              <a:t>convivência</a:t>
            </a:r>
            <a:r>
              <a:rPr lang="en-US" sz="2496" dirty="0">
                <a:solidFill>
                  <a:srgbClr val="000000"/>
                </a:solidFill>
                <a:latin typeface="Anonymous Pro Bold"/>
              </a:rPr>
              <a:t>, </a:t>
            </a:r>
            <a:r>
              <a:rPr lang="en-US" sz="2496" dirty="0" err="1">
                <a:solidFill>
                  <a:srgbClr val="000000"/>
                </a:solidFill>
                <a:latin typeface="Anonymous Pro Bold"/>
              </a:rPr>
              <a:t>são</a:t>
            </a:r>
            <a:r>
              <a:rPr lang="en-US" sz="2496" dirty="0">
                <a:solidFill>
                  <a:srgbClr val="000000"/>
                </a:solidFill>
                <a:latin typeface="Anonymous Pro Bold"/>
              </a:rPr>
              <a:t> </a:t>
            </a:r>
            <a:r>
              <a:rPr lang="en-US" sz="2496" dirty="0" err="1">
                <a:solidFill>
                  <a:srgbClr val="000000"/>
                </a:solidFill>
                <a:latin typeface="Anonymous Pro Bold"/>
              </a:rPr>
              <a:t>excluídos</a:t>
            </a:r>
            <a:r>
              <a:rPr lang="en-US" sz="2496" dirty="0">
                <a:solidFill>
                  <a:srgbClr val="000000"/>
                </a:solidFill>
                <a:latin typeface="Anonymous Pro Bold"/>
              </a:rPr>
              <a:t>. (Este </a:t>
            </a:r>
            <a:r>
              <a:rPr lang="en-US" sz="2496" dirty="0" err="1">
                <a:solidFill>
                  <a:srgbClr val="000000"/>
                </a:solidFill>
                <a:latin typeface="Anonymous Pro Bold"/>
              </a:rPr>
              <a:t>tópico</a:t>
            </a:r>
            <a:r>
              <a:rPr lang="en-US" sz="2496" dirty="0">
                <a:solidFill>
                  <a:srgbClr val="000000"/>
                </a:solidFill>
                <a:latin typeface="Anonymous Pro Bold"/>
              </a:rPr>
              <a:t> </a:t>
            </a:r>
            <a:r>
              <a:rPr lang="en-US" sz="2496" dirty="0" err="1">
                <a:solidFill>
                  <a:srgbClr val="000000"/>
                </a:solidFill>
                <a:latin typeface="Anonymous Pro Bold"/>
              </a:rPr>
              <a:t>será</a:t>
            </a:r>
            <a:r>
              <a:rPr lang="en-US" sz="2496" dirty="0">
                <a:solidFill>
                  <a:srgbClr val="000000"/>
                </a:solidFill>
                <a:latin typeface="Anonymous Pro Bold"/>
              </a:rPr>
              <a:t> </a:t>
            </a:r>
            <a:r>
              <a:rPr lang="en-US" sz="2496" dirty="0" err="1">
                <a:solidFill>
                  <a:srgbClr val="000000"/>
                </a:solidFill>
                <a:latin typeface="Anonymous Pro Bold"/>
              </a:rPr>
              <a:t>tratado</a:t>
            </a:r>
            <a:r>
              <a:rPr lang="en-US" sz="2496" dirty="0">
                <a:solidFill>
                  <a:srgbClr val="000000"/>
                </a:solidFill>
                <a:latin typeface="Anonymous Pro Bold"/>
              </a:rPr>
              <a:t> </a:t>
            </a:r>
            <a:r>
              <a:rPr lang="en-US" sz="2496" dirty="0" err="1">
                <a:solidFill>
                  <a:srgbClr val="000000"/>
                </a:solidFill>
                <a:latin typeface="Anonymous Pro Bold"/>
              </a:rPr>
              <a:t>novamente</a:t>
            </a:r>
            <a:r>
              <a:rPr lang="en-US" sz="2496" dirty="0">
                <a:solidFill>
                  <a:srgbClr val="000000"/>
                </a:solidFill>
                <a:latin typeface="Anonymous Pro Bold"/>
              </a:rPr>
              <a:t> </a:t>
            </a:r>
            <a:r>
              <a:rPr lang="en-US" sz="2496" dirty="0" err="1">
                <a:solidFill>
                  <a:srgbClr val="000000"/>
                </a:solidFill>
                <a:latin typeface="Anonymous Pro Bold"/>
              </a:rPr>
              <a:t>em</a:t>
            </a:r>
            <a:r>
              <a:rPr lang="en-US" sz="2496" dirty="0">
                <a:solidFill>
                  <a:srgbClr val="000000"/>
                </a:solidFill>
                <a:latin typeface="Anonymous Pro Bold"/>
              </a:rPr>
              <a:t> Vista da </a:t>
            </a:r>
            <a:r>
              <a:rPr lang="en-US" sz="2496" dirty="0" err="1">
                <a:solidFill>
                  <a:srgbClr val="000000"/>
                </a:solidFill>
                <a:latin typeface="Anonymous Pro Bold"/>
              </a:rPr>
              <a:t>execução</a:t>
            </a:r>
            <a:r>
              <a:rPr lang="en-US" sz="2496" dirty="0">
                <a:solidFill>
                  <a:srgbClr val="000000"/>
                </a:solidFill>
                <a:latin typeface="Anonymous Pro Bold"/>
              </a:rPr>
              <a:t> de </a:t>
            </a:r>
            <a:r>
              <a:rPr lang="en-US" sz="2496" dirty="0" err="1">
                <a:solidFill>
                  <a:srgbClr val="000000"/>
                </a:solidFill>
                <a:latin typeface="Anonymous Pro Bold"/>
              </a:rPr>
              <a:t>vídeo</a:t>
            </a:r>
            <a:r>
              <a:rPr lang="en-US" sz="2496" dirty="0">
                <a:solidFill>
                  <a:srgbClr val="000000"/>
                </a:solidFill>
                <a:latin typeface="Anonymous Pro Bold"/>
              </a:rPr>
              <a:t>: </a:t>
            </a:r>
            <a:r>
              <a:rPr lang="en-US" sz="2496" dirty="0" err="1">
                <a:solidFill>
                  <a:srgbClr val="000000"/>
                </a:solidFill>
                <a:latin typeface="Anonymous Pro Bold"/>
              </a:rPr>
              <a:t>Considerações</a:t>
            </a:r>
            <a:r>
              <a:rPr lang="en-US" sz="2496" dirty="0">
                <a:solidFill>
                  <a:srgbClr val="000000"/>
                </a:solidFill>
                <a:latin typeface="Anonymous Pro Bold"/>
              </a:rPr>
              <a:t>)</a:t>
            </a:r>
          </a:p>
        </p:txBody>
      </p:sp>
      <p:grpSp>
        <p:nvGrpSpPr>
          <p:cNvPr id="8" name="Group 8"/>
          <p:cNvGrpSpPr/>
          <p:nvPr/>
        </p:nvGrpSpPr>
        <p:grpSpPr>
          <a:xfrm>
            <a:off x="436663" y="6451567"/>
            <a:ext cx="7618315" cy="1426293"/>
            <a:chOff x="0" y="0"/>
            <a:chExt cx="2006470" cy="375649"/>
          </a:xfrm>
        </p:grpSpPr>
        <p:sp>
          <p:nvSpPr>
            <p:cNvPr id="9" name="Freeform 9"/>
            <p:cNvSpPr/>
            <p:nvPr/>
          </p:nvSpPr>
          <p:spPr>
            <a:xfrm>
              <a:off x="0" y="0"/>
              <a:ext cx="2006470" cy="375649"/>
            </a:xfrm>
            <a:custGeom>
              <a:avLst/>
              <a:gdLst/>
              <a:ahLst/>
              <a:cxnLst/>
              <a:rect l="l" t="t" r="r" b="b"/>
              <a:pathLst>
                <a:path w="2006470" h="375649">
                  <a:moveTo>
                    <a:pt x="0" y="0"/>
                  </a:moveTo>
                  <a:lnTo>
                    <a:pt x="2006470" y="0"/>
                  </a:lnTo>
                  <a:lnTo>
                    <a:pt x="2006470" y="375649"/>
                  </a:lnTo>
                  <a:lnTo>
                    <a:pt x="0" y="375649"/>
                  </a:lnTo>
                  <a:close/>
                </a:path>
              </a:pathLst>
            </a:custGeom>
            <a:solidFill>
              <a:srgbClr val="000000">
                <a:alpha val="0"/>
              </a:srgbClr>
            </a:solidFill>
            <a:ln w="66675" cap="sq">
              <a:solidFill>
                <a:srgbClr val="5E17EB"/>
              </a:solidFill>
              <a:prstDash val="solid"/>
              <a:miter/>
            </a:ln>
          </p:spPr>
          <p:txBody>
            <a:bodyPr/>
            <a:lstStyle/>
            <a:p>
              <a:endParaRPr lang="pt-BR"/>
            </a:p>
          </p:txBody>
        </p:sp>
        <p:sp>
          <p:nvSpPr>
            <p:cNvPr id="10" name="TextBox 10"/>
            <p:cNvSpPr txBox="1"/>
            <p:nvPr/>
          </p:nvSpPr>
          <p:spPr>
            <a:xfrm>
              <a:off x="0" y="-47625"/>
              <a:ext cx="2006470" cy="423274"/>
            </a:xfrm>
            <a:prstGeom prst="rect">
              <a:avLst/>
            </a:prstGeom>
          </p:spPr>
          <p:txBody>
            <a:bodyPr lIns="50800" tIns="50800" rIns="50800" bIns="50800" rtlCol="0" anchor="ctr"/>
            <a:lstStyle/>
            <a:p>
              <a:pPr algn="ctr">
                <a:lnSpc>
                  <a:spcPts val="3495"/>
                </a:lnSpc>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15848904" y="8115462"/>
            <a:ext cx="3141860" cy="3141860"/>
          </a:xfrm>
          <a:custGeom>
            <a:avLst/>
            <a:gdLst/>
            <a:ahLst/>
            <a:cxnLst/>
            <a:rect l="l" t="t" r="r" b="b"/>
            <a:pathLst>
              <a:path w="3141860" h="3141860">
                <a:moveTo>
                  <a:pt x="0" y="0"/>
                </a:moveTo>
                <a:lnTo>
                  <a:pt x="3141861" y="0"/>
                </a:lnTo>
                <a:lnTo>
                  <a:pt x="3141861" y="3141861"/>
                </a:lnTo>
                <a:lnTo>
                  <a:pt x="0" y="3141861"/>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6" name="TextBox 6"/>
          <p:cNvSpPr txBox="1"/>
          <p:nvPr/>
        </p:nvSpPr>
        <p:spPr>
          <a:xfrm>
            <a:off x="3633790" y="717654"/>
            <a:ext cx="9520535" cy="42235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Vista da área de Reprodução: Comentários (rede social) </a:t>
            </a:r>
          </a:p>
        </p:txBody>
      </p:sp>
      <p:sp>
        <p:nvSpPr>
          <p:cNvPr id="7" name="TextBox 7"/>
          <p:cNvSpPr txBox="1"/>
          <p:nvPr/>
        </p:nvSpPr>
        <p:spPr>
          <a:xfrm>
            <a:off x="9393876" y="2434839"/>
            <a:ext cx="8445273" cy="5792676"/>
          </a:xfrm>
          <a:prstGeom prst="rect">
            <a:avLst/>
          </a:prstGeom>
        </p:spPr>
        <p:txBody>
          <a:bodyPr lIns="0" tIns="0" rIns="0" bIns="0" rtlCol="0" anchor="t">
            <a:spAutoFit/>
          </a:bodyPr>
          <a:lstStyle/>
          <a:p>
            <a:pPr algn="just">
              <a:lnSpc>
                <a:spcPts val="3495"/>
              </a:lnSpc>
            </a:pPr>
            <a:r>
              <a:rPr lang="en-US" sz="2496" dirty="0" err="1">
                <a:solidFill>
                  <a:srgbClr val="000000"/>
                </a:solidFill>
                <a:latin typeface="Anonymous Pro Bold"/>
              </a:rPr>
              <a:t>Não</a:t>
            </a:r>
            <a:r>
              <a:rPr lang="en-US" sz="2496" dirty="0">
                <a:solidFill>
                  <a:srgbClr val="000000"/>
                </a:solidFill>
                <a:latin typeface="Anonymous Pro Bold"/>
              </a:rPr>
              <a:t> se </a:t>
            </a:r>
            <a:r>
              <a:rPr lang="en-US" sz="2496" dirty="0" err="1">
                <a:solidFill>
                  <a:srgbClr val="000000"/>
                </a:solidFill>
                <a:latin typeface="Anonymous Pro Bold"/>
              </a:rPr>
              <a:t>pode</a:t>
            </a:r>
            <a:r>
              <a:rPr lang="en-US" sz="2496" dirty="0">
                <a:solidFill>
                  <a:srgbClr val="000000"/>
                </a:solidFill>
                <a:latin typeface="Anonymous Pro Bold"/>
              </a:rPr>
              <a:t> </a:t>
            </a:r>
            <a:r>
              <a:rPr lang="en-US" sz="2496" dirty="0" err="1">
                <a:solidFill>
                  <a:srgbClr val="000000"/>
                </a:solidFill>
                <a:latin typeface="Anonymous Pro Bold"/>
              </a:rPr>
              <a:t>fazer</a:t>
            </a:r>
            <a:r>
              <a:rPr lang="en-US" sz="2496" dirty="0">
                <a:solidFill>
                  <a:srgbClr val="000000"/>
                </a:solidFill>
                <a:latin typeface="Anonymous Pro Bold"/>
              </a:rPr>
              <a:t> </a:t>
            </a:r>
            <a:r>
              <a:rPr lang="en-US" sz="2496" dirty="0" err="1">
                <a:solidFill>
                  <a:srgbClr val="000000"/>
                </a:solidFill>
                <a:latin typeface="Anonymous Pro Bold"/>
              </a:rPr>
              <a:t>comentários</a:t>
            </a:r>
            <a:r>
              <a:rPr lang="en-US" sz="2496" dirty="0">
                <a:solidFill>
                  <a:srgbClr val="000000"/>
                </a:solidFill>
                <a:latin typeface="Anonymous Pro Bold"/>
              </a:rPr>
              <a:t> </a:t>
            </a:r>
            <a:r>
              <a:rPr lang="en-US" sz="2496" dirty="0" err="1">
                <a:solidFill>
                  <a:srgbClr val="000000"/>
                </a:solidFill>
                <a:latin typeface="Anonymous Pro Bold"/>
              </a:rPr>
              <a:t>Anônimos</a:t>
            </a:r>
            <a:r>
              <a:rPr lang="en-US" sz="2496" dirty="0">
                <a:solidFill>
                  <a:srgbClr val="000000"/>
                </a:solidFill>
                <a:latin typeface="Anonymous Pro Bold"/>
              </a:rPr>
              <a:t> e o </a:t>
            </a:r>
            <a:r>
              <a:rPr lang="en-US" sz="2496" dirty="0" err="1">
                <a:solidFill>
                  <a:srgbClr val="000000"/>
                </a:solidFill>
                <a:latin typeface="Anonymous Pro Bold"/>
              </a:rPr>
              <a:t>próprio</a:t>
            </a:r>
            <a:r>
              <a:rPr lang="en-US" sz="2496" dirty="0">
                <a:solidFill>
                  <a:srgbClr val="000000"/>
                </a:solidFill>
                <a:latin typeface="Anonymous Pro Bold"/>
              </a:rPr>
              <a:t> usuários </a:t>
            </a:r>
            <a:r>
              <a:rPr lang="en-US" sz="2496" dirty="0" err="1">
                <a:solidFill>
                  <a:srgbClr val="000000"/>
                </a:solidFill>
                <a:latin typeface="Anonymous Pro Bold"/>
              </a:rPr>
              <a:t>também</a:t>
            </a:r>
            <a:r>
              <a:rPr lang="en-US" sz="2496" dirty="0">
                <a:solidFill>
                  <a:srgbClr val="000000"/>
                </a:solidFill>
                <a:latin typeface="Anonymous Pro Bold"/>
              </a:rPr>
              <a:t> </a:t>
            </a:r>
            <a:r>
              <a:rPr lang="en-US" sz="2496" dirty="0" err="1">
                <a:solidFill>
                  <a:srgbClr val="000000"/>
                </a:solidFill>
                <a:latin typeface="Anonymous Pro Bold"/>
              </a:rPr>
              <a:t>pode</a:t>
            </a:r>
            <a:r>
              <a:rPr lang="en-US" sz="2496" dirty="0">
                <a:solidFill>
                  <a:srgbClr val="000000"/>
                </a:solidFill>
                <a:latin typeface="Anonymous Pro Bold"/>
              </a:rPr>
              <a:t> </a:t>
            </a:r>
            <a:r>
              <a:rPr lang="en-US" sz="2496" dirty="0" err="1">
                <a:solidFill>
                  <a:srgbClr val="000000"/>
                </a:solidFill>
                <a:latin typeface="Anonymous Pro Bold"/>
              </a:rPr>
              <a:t>escolher</a:t>
            </a:r>
            <a:r>
              <a:rPr lang="en-US" sz="2496" dirty="0">
                <a:solidFill>
                  <a:srgbClr val="000000"/>
                </a:solidFill>
                <a:latin typeface="Anonymous Pro Bold"/>
              </a:rPr>
              <a:t> a </a:t>
            </a:r>
            <a:r>
              <a:rPr lang="en-US" sz="2496" dirty="0" err="1">
                <a:solidFill>
                  <a:srgbClr val="000000"/>
                </a:solidFill>
                <a:latin typeface="Anonymous Pro Bold"/>
              </a:rPr>
              <a:t>opção</a:t>
            </a:r>
            <a:r>
              <a:rPr lang="en-US" sz="2496" dirty="0">
                <a:solidFill>
                  <a:srgbClr val="000000"/>
                </a:solidFill>
                <a:latin typeface="Anonymous Pro Bold"/>
              </a:rPr>
              <a:t> “</a:t>
            </a:r>
            <a:r>
              <a:rPr lang="en-US" sz="2496" dirty="0" err="1">
                <a:solidFill>
                  <a:srgbClr val="000000"/>
                </a:solidFill>
                <a:latin typeface="Anonymous Pro Bold"/>
              </a:rPr>
              <a:t>Marcar</a:t>
            </a:r>
            <a:r>
              <a:rPr lang="en-US" sz="2496" dirty="0">
                <a:solidFill>
                  <a:srgbClr val="000000"/>
                </a:solidFill>
                <a:latin typeface="Anonymous Pro Bold"/>
              </a:rPr>
              <a:t> </a:t>
            </a:r>
            <a:r>
              <a:rPr lang="en-US" sz="2496" dirty="0" err="1">
                <a:solidFill>
                  <a:srgbClr val="000000"/>
                </a:solidFill>
                <a:latin typeface="Anonymous Pro Bold"/>
              </a:rPr>
              <a:t>como</a:t>
            </a:r>
            <a:r>
              <a:rPr lang="en-US" sz="2496" dirty="0">
                <a:solidFill>
                  <a:srgbClr val="000000"/>
                </a:solidFill>
                <a:latin typeface="Anonymous Pro Bold"/>
              </a:rPr>
              <a:t> Spoiler”, para </a:t>
            </a:r>
            <a:r>
              <a:rPr lang="en-US" sz="2496" dirty="0" err="1">
                <a:solidFill>
                  <a:srgbClr val="000000"/>
                </a:solidFill>
                <a:latin typeface="Anonymous Pro Bold"/>
              </a:rPr>
              <a:t>não</a:t>
            </a:r>
            <a:r>
              <a:rPr lang="en-US" sz="2496" dirty="0">
                <a:solidFill>
                  <a:srgbClr val="000000"/>
                </a:solidFill>
                <a:latin typeface="Anonymous Pro Bold"/>
              </a:rPr>
              <a:t> </a:t>
            </a:r>
            <a:r>
              <a:rPr lang="en-US" sz="2496" dirty="0" err="1">
                <a:solidFill>
                  <a:srgbClr val="000000"/>
                </a:solidFill>
                <a:latin typeface="Anonymous Pro Bold"/>
              </a:rPr>
              <a:t>ofender</a:t>
            </a:r>
            <a:r>
              <a:rPr lang="en-US" sz="2496" dirty="0">
                <a:solidFill>
                  <a:srgbClr val="000000"/>
                </a:solidFill>
                <a:latin typeface="Anonymous Pro Bold"/>
              </a:rPr>
              <a:t> as </a:t>
            </a:r>
            <a:r>
              <a:rPr lang="en-US" sz="2496" dirty="0" err="1">
                <a:solidFill>
                  <a:srgbClr val="000000"/>
                </a:solidFill>
                <a:latin typeface="Anonymous Pro Bold"/>
              </a:rPr>
              <a:t>diretrizes</a:t>
            </a:r>
            <a:r>
              <a:rPr lang="en-US" sz="2496" dirty="0">
                <a:solidFill>
                  <a:srgbClr val="000000"/>
                </a:solidFill>
                <a:latin typeface="Anonymous Pro Bold"/>
              </a:rPr>
              <a:t> da </a:t>
            </a:r>
            <a:r>
              <a:rPr lang="en-US" sz="2496" dirty="0" err="1">
                <a:solidFill>
                  <a:srgbClr val="000000"/>
                </a:solidFill>
                <a:latin typeface="Anonymous Pro Bold"/>
              </a:rPr>
              <a:t>aplicação</a:t>
            </a:r>
            <a:r>
              <a:rPr lang="en-US" sz="2496" dirty="0">
                <a:solidFill>
                  <a:srgbClr val="000000"/>
                </a:solidFill>
                <a:latin typeface="Anonymous Pro Bold"/>
              </a:rPr>
              <a:t>.</a:t>
            </a:r>
          </a:p>
          <a:p>
            <a:pPr algn="just">
              <a:lnSpc>
                <a:spcPts val="3495"/>
              </a:lnSpc>
            </a:pPr>
            <a:r>
              <a:rPr lang="en-US" sz="2496" dirty="0">
                <a:solidFill>
                  <a:srgbClr val="000000"/>
                </a:solidFill>
                <a:latin typeface="Anonymous Pro Bold"/>
              </a:rPr>
              <a:t> </a:t>
            </a:r>
          </a:p>
          <a:p>
            <a:pPr algn="just">
              <a:lnSpc>
                <a:spcPts val="3495"/>
              </a:lnSpc>
            </a:pPr>
            <a:r>
              <a:rPr lang="en-US" sz="2496" dirty="0" err="1">
                <a:solidFill>
                  <a:srgbClr val="000000"/>
                </a:solidFill>
                <a:latin typeface="Anonymous Pro Bold"/>
              </a:rPr>
              <a:t>Ademais</a:t>
            </a:r>
            <a:r>
              <a:rPr lang="en-US" sz="2496" dirty="0">
                <a:solidFill>
                  <a:srgbClr val="000000"/>
                </a:solidFill>
                <a:latin typeface="Anonymous Pro Bold"/>
              </a:rPr>
              <a:t>, </a:t>
            </a:r>
            <a:r>
              <a:rPr lang="en-US" sz="2496" dirty="0" err="1">
                <a:solidFill>
                  <a:srgbClr val="000000"/>
                </a:solidFill>
                <a:latin typeface="Anonymous Pro Bold"/>
              </a:rPr>
              <a:t>existe</a:t>
            </a:r>
            <a:r>
              <a:rPr lang="en-US" sz="2496" dirty="0">
                <a:solidFill>
                  <a:srgbClr val="000000"/>
                </a:solidFill>
                <a:latin typeface="Anonymous Pro Bold"/>
              </a:rPr>
              <a:t> </a:t>
            </a:r>
            <a:r>
              <a:rPr lang="en-US" sz="2496" dirty="0" err="1">
                <a:solidFill>
                  <a:srgbClr val="000000"/>
                </a:solidFill>
                <a:latin typeface="Anonymous Pro Bold"/>
              </a:rPr>
              <a:t>uma</a:t>
            </a:r>
            <a:r>
              <a:rPr lang="en-US" sz="2496" dirty="0">
                <a:solidFill>
                  <a:srgbClr val="000000"/>
                </a:solidFill>
                <a:latin typeface="Anonymous Pro Bold"/>
              </a:rPr>
              <a:t> </a:t>
            </a:r>
            <a:r>
              <a:rPr lang="en-US" sz="2496" dirty="0" err="1">
                <a:solidFill>
                  <a:srgbClr val="000000"/>
                </a:solidFill>
                <a:latin typeface="Anonymous Pro Bold"/>
              </a:rPr>
              <a:t>limitação</a:t>
            </a:r>
            <a:r>
              <a:rPr lang="en-US" sz="2496" dirty="0">
                <a:solidFill>
                  <a:srgbClr val="000000"/>
                </a:solidFill>
                <a:latin typeface="Anonymous Pro Bold"/>
              </a:rPr>
              <a:t> de </a:t>
            </a:r>
            <a:r>
              <a:rPr lang="en-US" sz="2496" dirty="0" err="1">
                <a:solidFill>
                  <a:srgbClr val="000000"/>
                </a:solidFill>
                <a:latin typeface="Anonymous Pro Bold"/>
              </a:rPr>
              <a:t>quantidade</a:t>
            </a:r>
            <a:r>
              <a:rPr lang="en-US" sz="2496" dirty="0">
                <a:solidFill>
                  <a:srgbClr val="000000"/>
                </a:solidFill>
                <a:latin typeface="Anonymous Pro Bold"/>
              </a:rPr>
              <a:t> de </a:t>
            </a:r>
            <a:r>
              <a:rPr lang="en-US" sz="2496" dirty="0" err="1">
                <a:solidFill>
                  <a:srgbClr val="000000"/>
                </a:solidFill>
                <a:latin typeface="Anonymous Pro Bold"/>
              </a:rPr>
              <a:t>palavras</a:t>
            </a:r>
            <a:r>
              <a:rPr lang="en-US" sz="2496" dirty="0">
                <a:solidFill>
                  <a:srgbClr val="000000"/>
                </a:solidFill>
                <a:latin typeface="Anonymous Pro Bold"/>
              </a:rPr>
              <a:t>, mas </a:t>
            </a:r>
            <a:r>
              <a:rPr lang="en-US" sz="2496" dirty="0" err="1">
                <a:solidFill>
                  <a:srgbClr val="000000"/>
                </a:solidFill>
                <a:latin typeface="Anonymous Pro Bold"/>
              </a:rPr>
              <a:t>nem</a:t>
            </a:r>
            <a:r>
              <a:rPr lang="en-US" sz="2496" dirty="0">
                <a:solidFill>
                  <a:srgbClr val="000000"/>
                </a:solidFill>
                <a:latin typeface="Anonymous Pro Bold"/>
              </a:rPr>
              <a:t> o site, </a:t>
            </a:r>
            <a:r>
              <a:rPr lang="en-US" sz="2496" dirty="0" err="1">
                <a:solidFill>
                  <a:srgbClr val="000000"/>
                </a:solidFill>
                <a:latin typeface="Anonymous Pro Bold"/>
              </a:rPr>
              <a:t>nem</a:t>
            </a:r>
            <a:r>
              <a:rPr lang="en-US" sz="2496" dirty="0">
                <a:solidFill>
                  <a:srgbClr val="000000"/>
                </a:solidFill>
                <a:latin typeface="Anonymous Pro Bold"/>
              </a:rPr>
              <a:t> a </a:t>
            </a:r>
            <a:r>
              <a:rPr lang="en-US" sz="2496" dirty="0" err="1">
                <a:solidFill>
                  <a:srgbClr val="000000"/>
                </a:solidFill>
                <a:latin typeface="Anonymous Pro Bold"/>
              </a:rPr>
              <a:t>aplicação</a:t>
            </a:r>
            <a:r>
              <a:rPr lang="en-US" sz="2496" dirty="0">
                <a:solidFill>
                  <a:srgbClr val="000000"/>
                </a:solidFill>
                <a:latin typeface="Anonymous Pro Bold"/>
              </a:rPr>
              <a:t> </a:t>
            </a:r>
            <a:r>
              <a:rPr lang="en-US" sz="2496" dirty="0" err="1">
                <a:solidFill>
                  <a:srgbClr val="000000"/>
                </a:solidFill>
                <a:latin typeface="Anonymous Pro Bold"/>
              </a:rPr>
              <a:t>deixam</a:t>
            </a:r>
            <a:r>
              <a:rPr lang="en-US" sz="2496" dirty="0">
                <a:solidFill>
                  <a:srgbClr val="000000"/>
                </a:solidFill>
                <a:latin typeface="Anonymous Pro Bold"/>
              </a:rPr>
              <a:t> </a:t>
            </a:r>
            <a:r>
              <a:rPr lang="en-US" sz="2496" dirty="0" err="1">
                <a:solidFill>
                  <a:srgbClr val="000000"/>
                </a:solidFill>
                <a:latin typeface="Anonymous Pro Bold"/>
              </a:rPr>
              <a:t>essa</a:t>
            </a:r>
            <a:r>
              <a:rPr lang="en-US" sz="2496" dirty="0">
                <a:solidFill>
                  <a:srgbClr val="000000"/>
                </a:solidFill>
                <a:latin typeface="Anonymous Pro Bold"/>
              </a:rPr>
              <a:t> </a:t>
            </a:r>
            <a:r>
              <a:rPr lang="en-US" sz="2496" dirty="0" err="1">
                <a:solidFill>
                  <a:srgbClr val="000000"/>
                </a:solidFill>
                <a:latin typeface="Anonymous Pro Bold"/>
              </a:rPr>
              <a:t>informação</a:t>
            </a:r>
            <a:r>
              <a:rPr lang="en-US" sz="2496" dirty="0">
                <a:solidFill>
                  <a:srgbClr val="000000"/>
                </a:solidFill>
                <a:latin typeface="Anonymous Pro Bold"/>
              </a:rPr>
              <a:t> </a:t>
            </a:r>
            <a:r>
              <a:rPr lang="en-US" sz="2496" dirty="0" err="1">
                <a:solidFill>
                  <a:srgbClr val="000000"/>
                </a:solidFill>
                <a:latin typeface="Anonymous Pro Bold"/>
              </a:rPr>
              <a:t>visível</a:t>
            </a:r>
            <a:r>
              <a:rPr lang="en-US" sz="2496" dirty="0">
                <a:solidFill>
                  <a:srgbClr val="000000"/>
                </a:solidFill>
                <a:latin typeface="Anonymous Pro Bold"/>
              </a:rPr>
              <a:t>, </a:t>
            </a:r>
            <a:r>
              <a:rPr lang="en-US" sz="2496" dirty="0" err="1">
                <a:solidFill>
                  <a:srgbClr val="000000"/>
                </a:solidFill>
                <a:latin typeface="Anonymous Pro Bold"/>
              </a:rPr>
              <a:t>apenas</a:t>
            </a:r>
            <a:r>
              <a:rPr lang="en-US" sz="2496" dirty="0">
                <a:solidFill>
                  <a:srgbClr val="000000"/>
                </a:solidFill>
                <a:latin typeface="Anonymous Pro Bold"/>
              </a:rPr>
              <a:t> </a:t>
            </a:r>
            <a:r>
              <a:rPr lang="en-US" sz="2496" dirty="0" err="1">
                <a:solidFill>
                  <a:srgbClr val="000000"/>
                </a:solidFill>
                <a:latin typeface="Anonymous Pro Bold"/>
              </a:rPr>
              <a:t>aparecendo</a:t>
            </a:r>
            <a:r>
              <a:rPr lang="en-US" sz="2496" dirty="0">
                <a:solidFill>
                  <a:srgbClr val="000000"/>
                </a:solidFill>
                <a:latin typeface="Anonymous Pro Bold"/>
              </a:rPr>
              <a:t> </a:t>
            </a:r>
            <a:r>
              <a:rPr lang="en-US" sz="2496" dirty="0" err="1">
                <a:solidFill>
                  <a:srgbClr val="000000"/>
                </a:solidFill>
                <a:latin typeface="Anonymous Pro Bold"/>
              </a:rPr>
              <a:t>uma</a:t>
            </a:r>
            <a:r>
              <a:rPr lang="en-US" sz="2496" dirty="0">
                <a:solidFill>
                  <a:srgbClr val="000000"/>
                </a:solidFill>
                <a:latin typeface="Anonymous Pro Bold"/>
              </a:rPr>
              <a:t> </a:t>
            </a:r>
            <a:r>
              <a:rPr lang="en-US" sz="2496" dirty="0" err="1">
                <a:solidFill>
                  <a:srgbClr val="000000"/>
                </a:solidFill>
                <a:latin typeface="Anonymous Pro Bold"/>
              </a:rPr>
              <a:t>imagem</a:t>
            </a:r>
            <a:r>
              <a:rPr lang="en-US" sz="2496" dirty="0">
                <a:solidFill>
                  <a:srgbClr val="000000"/>
                </a:solidFill>
                <a:latin typeface="Anonymous Pro Bold"/>
              </a:rPr>
              <a:t> com </a:t>
            </a:r>
            <a:r>
              <a:rPr lang="en-US" sz="2496" dirty="0" err="1">
                <a:solidFill>
                  <a:srgbClr val="000000"/>
                </a:solidFill>
                <a:latin typeface="Anonymous Pro Bold"/>
              </a:rPr>
              <a:t>número</a:t>
            </a:r>
            <a:r>
              <a:rPr lang="en-US" sz="2496" dirty="0">
                <a:solidFill>
                  <a:srgbClr val="000000"/>
                </a:solidFill>
                <a:latin typeface="Anonymous Pro Bold"/>
              </a:rPr>
              <a:t> </a:t>
            </a:r>
            <a:r>
              <a:rPr lang="en-US" sz="2496" dirty="0" err="1">
                <a:solidFill>
                  <a:srgbClr val="000000"/>
                </a:solidFill>
                <a:latin typeface="Anonymous Pro Bold"/>
              </a:rPr>
              <a:t>negativo</a:t>
            </a:r>
            <a:r>
              <a:rPr lang="en-US" sz="2496" dirty="0">
                <a:solidFill>
                  <a:srgbClr val="000000"/>
                </a:solidFill>
                <a:latin typeface="Anonymous Pro Bold"/>
              </a:rPr>
              <a:t> </a:t>
            </a:r>
            <a:r>
              <a:rPr lang="en-US" sz="2496" dirty="0" err="1">
                <a:solidFill>
                  <a:srgbClr val="000000"/>
                </a:solidFill>
                <a:latin typeface="Anonymous Pro Bold"/>
              </a:rPr>
              <a:t>ao</a:t>
            </a:r>
            <a:r>
              <a:rPr lang="en-US" sz="2496" dirty="0">
                <a:solidFill>
                  <a:srgbClr val="000000"/>
                </a:solidFill>
                <a:latin typeface="Anonymous Pro Bold"/>
              </a:rPr>
              <a:t> </a:t>
            </a:r>
            <a:r>
              <a:rPr lang="en-US" sz="2496" dirty="0" err="1">
                <a:solidFill>
                  <a:srgbClr val="000000"/>
                </a:solidFill>
                <a:latin typeface="Anonymous Pro Bold"/>
              </a:rPr>
              <a:t>atingir</a:t>
            </a:r>
            <a:r>
              <a:rPr lang="en-US" sz="2496" dirty="0">
                <a:solidFill>
                  <a:srgbClr val="000000"/>
                </a:solidFill>
                <a:latin typeface="Anonymous Pro Bold"/>
              </a:rPr>
              <a:t> o </a:t>
            </a:r>
            <a:r>
              <a:rPr lang="en-US" sz="2496" dirty="0" err="1">
                <a:solidFill>
                  <a:srgbClr val="000000"/>
                </a:solidFill>
                <a:latin typeface="Anonymous Pro Bold"/>
              </a:rPr>
              <a:t>limite</a:t>
            </a:r>
            <a:r>
              <a:rPr lang="en-US" sz="2496" dirty="0">
                <a:solidFill>
                  <a:srgbClr val="000000"/>
                </a:solidFill>
                <a:latin typeface="Anonymous Pro Bold"/>
              </a:rPr>
              <a:t> </a:t>
            </a:r>
            <a:r>
              <a:rPr lang="en-US" sz="2496" dirty="0" err="1">
                <a:solidFill>
                  <a:srgbClr val="000000"/>
                </a:solidFill>
                <a:latin typeface="Anonymous Pro Bold"/>
              </a:rPr>
              <a:t>máximo</a:t>
            </a:r>
            <a:r>
              <a:rPr lang="en-US" sz="2496" dirty="0">
                <a:solidFill>
                  <a:srgbClr val="000000"/>
                </a:solidFill>
                <a:latin typeface="Anonymous Pro Bold"/>
              </a:rPr>
              <a:t>.</a:t>
            </a:r>
          </a:p>
          <a:p>
            <a:pPr algn="just">
              <a:lnSpc>
                <a:spcPts val="3495"/>
              </a:lnSpc>
            </a:pPr>
            <a:endParaRPr lang="en-US" sz="2496" dirty="0">
              <a:solidFill>
                <a:srgbClr val="000000"/>
              </a:solidFill>
              <a:latin typeface="Anonymous Pro Bold"/>
            </a:endParaRPr>
          </a:p>
          <a:p>
            <a:pPr algn="just">
              <a:lnSpc>
                <a:spcPts val="3495"/>
              </a:lnSpc>
            </a:pPr>
            <a:r>
              <a:rPr lang="en-US" sz="2496" dirty="0" err="1">
                <a:solidFill>
                  <a:srgbClr val="000000"/>
                </a:solidFill>
                <a:latin typeface="Anonymous Pro Bold"/>
              </a:rPr>
              <a:t>Ademais</a:t>
            </a:r>
            <a:r>
              <a:rPr lang="en-US" sz="2496" dirty="0">
                <a:solidFill>
                  <a:srgbClr val="000000"/>
                </a:solidFill>
                <a:latin typeface="Anonymous Pro Bold"/>
              </a:rPr>
              <a:t>, </a:t>
            </a:r>
            <a:r>
              <a:rPr lang="en-US" sz="2496" dirty="0" err="1">
                <a:solidFill>
                  <a:srgbClr val="000000"/>
                </a:solidFill>
                <a:latin typeface="Anonymous Pro Bold"/>
              </a:rPr>
              <a:t>pode</a:t>
            </a:r>
            <a:r>
              <a:rPr lang="en-US" sz="2496" dirty="0">
                <a:solidFill>
                  <a:srgbClr val="000000"/>
                </a:solidFill>
                <a:latin typeface="Anonymous Pro Bold"/>
              </a:rPr>
              <a:t>-se </a:t>
            </a:r>
            <a:r>
              <a:rPr lang="en-US" sz="2496" dirty="0" err="1">
                <a:solidFill>
                  <a:srgbClr val="000000"/>
                </a:solidFill>
                <a:latin typeface="Anonymous Pro Bold"/>
              </a:rPr>
              <a:t>ordenar</a:t>
            </a:r>
            <a:r>
              <a:rPr lang="en-US" sz="2496" dirty="0">
                <a:solidFill>
                  <a:srgbClr val="000000"/>
                </a:solidFill>
                <a:latin typeface="Anonymous Pro Bold"/>
              </a:rPr>
              <a:t> </a:t>
            </a:r>
            <a:r>
              <a:rPr lang="en-US" sz="2496" dirty="0" err="1">
                <a:solidFill>
                  <a:srgbClr val="000000"/>
                </a:solidFill>
                <a:latin typeface="Anonymous Pro Bold"/>
              </a:rPr>
              <a:t>por</a:t>
            </a:r>
            <a:r>
              <a:rPr lang="en-US" sz="2496" dirty="0">
                <a:solidFill>
                  <a:srgbClr val="000000"/>
                </a:solidFill>
                <a:latin typeface="Anonymous Pro Bold"/>
              </a:rPr>
              <a:t> </a:t>
            </a:r>
            <a:r>
              <a:rPr lang="en-US" sz="2496" dirty="0" err="1">
                <a:solidFill>
                  <a:srgbClr val="000000"/>
                </a:solidFill>
                <a:latin typeface="Anonymous Pro Bold"/>
              </a:rPr>
              <a:t>popularidade</a:t>
            </a:r>
            <a:r>
              <a:rPr lang="en-US" sz="2496" dirty="0">
                <a:solidFill>
                  <a:srgbClr val="000000"/>
                </a:solidFill>
                <a:latin typeface="Anonymous Pro Bold"/>
              </a:rPr>
              <a:t> do </a:t>
            </a:r>
            <a:r>
              <a:rPr lang="en-US" sz="2496" dirty="0" err="1">
                <a:solidFill>
                  <a:srgbClr val="000000"/>
                </a:solidFill>
                <a:latin typeface="Anonymous Pro Bold"/>
              </a:rPr>
              <a:t>comentário</a:t>
            </a:r>
            <a:r>
              <a:rPr lang="en-US" sz="2496" dirty="0">
                <a:solidFill>
                  <a:srgbClr val="000000"/>
                </a:solidFill>
                <a:latin typeface="Anonymous Pro Bold"/>
              </a:rPr>
              <a:t> </a:t>
            </a:r>
            <a:r>
              <a:rPr lang="en-US" sz="2496" dirty="0" err="1">
                <a:solidFill>
                  <a:srgbClr val="000000"/>
                </a:solidFill>
                <a:latin typeface="Anonymous Pro Bold"/>
              </a:rPr>
              <a:t>ou</a:t>
            </a:r>
            <a:r>
              <a:rPr lang="en-US" sz="2496" dirty="0">
                <a:solidFill>
                  <a:srgbClr val="000000"/>
                </a:solidFill>
                <a:latin typeface="Anonymous Pro Bold"/>
              </a:rPr>
              <a:t> </a:t>
            </a:r>
            <a:r>
              <a:rPr lang="en-US" sz="2496" dirty="0" err="1">
                <a:solidFill>
                  <a:srgbClr val="000000"/>
                </a:solidFill>
                <a:latin typeface="Anonymous Pro Bold"/>
              </a:rPr>
              <a:t>pelos</a:t>
            </a:r>
            <a:r>
              <a:rPr lang="en-US" sz="2496" dirty="0">
                <a:solidFill>
                  <a:srgbClr val="000000"/>
                </a:solidFill>
                <a:latin typeface="Anonymous Pro Bold"/>
              </a:rPr>
              <a:t> </a:t>
            </a:r>
            <a:r>
              <a:rPr lang="en-US" sz="2496" dirty="0" err="1">
                <a:solidFill>
                  <a:srgbClr val="000000"/>
                </a:solidFill>
                <a:latin typeface="Anonymous Pro Bold"/>
              </a:rPr>
              <a:t>mais</a:t>
            </a:r>
            <a:r>
              <a:rPr lang="en-US" sz="2496" dirty="0">
                <a:solidFill>
                  <a:srgbClr val="000000"/>
                </a:solidFill>
                <a:latin typeface="Anonymous Pro Bold"/>
              </a:rPr>
              <a:t> </a:t>
            </a:r>
            <a:r>
              <a:rPr lang="en-US" sz="2496" dirty="0" err="1">
                <a:solidFill>
                  <a:srgbClr val="000000"/>
                </a:solidFill>
                <a:latin typeface="Anonymous Pro Bold"/>
              </a:rPr>
              <a:t>recentes</a:t>
            </a:r>
            <a:r>
              <a:rPr lang="en-US" sz="2496" dirty="0">
                <a:solidFill>
                  <a:srgbClr val="000000"/>
                </a:solidFill>
                <a:latin typeface="Anonymous Pro Bold"/>
              </a:rPr>
              <a:t>. </a:t>
            </a:r>
          </a:p>
        </p:txBody>
      </p:sp>
      <p:pic>
        <p:nvPicPr>
          <p:cNvPr id="11" name="Imagem 10" descr="Interface gráfica do usuário, Texto, Aplicativo&#10;&#10;Descrição gerada automaticamente">
            <a:extLst>
              <a:ext uri="{FF2B5EF4-FFF2-40B4-BE49-F238E27FC236}">
                <a16:creationId xmlns:a16="http://schemas.microsoft.com/office/drawing/2014/main" id="{6246D24D-C37B-CF3E-E0B0-16A097A3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456" y="1925639"/>
            <a:ext cx="6509178" cy="3526039"/>
          </a:xfrm>
          <a:prstGeom prst="rect">
            <a:avLst/>
          </a:prstGeom>
        </p:spPr>
      </p:pic>
      <p:pic>
        <p:nvPicPr>
          <p:cNvPr id="12" name="Imagem 11" descr="Texto&#10;&#10;Descrição gerada automaticamente">
            <a:extLst>
              <a:ext uri="{FF2B5EF4-FFF2-40B4-BE49-F238E27FC236}">
                <a16:creationId xmlns:a16="http://schemas.microsoft.com/office/drawing/2014/main" id="{7B1B67AA-C128-C43C-083C-12399459B9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321" y="6116926"/>
            <a:ext cx="8589638" cy="3452420"/>
          </a:xfrm>
          <a:prstGeom prst="rect">
            <a:avLst/>
          </a:prstGeom>
        </p:spPr>
      </p:pic>
      <p:grpSp>
        <p:nvGrpSpPr>
          <p:cNvPr id="13" name="Group 8">
            <a:extLst>
              <a:ext uri="{FF2B5EF4-FFF2-40B4-BE49-F238E27FC236}">
                <a16:creationId xmlns:a16="http://schemas.microsoft.com/office/drawing/2014/main" id="{21ED2B97-3159-5E79-623B-5012D1B72D81}"/>
              </a:ext>
            </a:extLst>
          </p:cNvPr>
          <p:cNvGrpSpPr/>
          <p:nvPr/>
        </p:nvGrpSpPr>
        <p:grpSpPr>
          <a:xfrm>
            <a:off x="6172200" y="6179383"/>
            <a:ext cx="2558759" cy="1021517"/>
            <a:chOff x="0" y="0"/>
            <a:chExt cx="2006470" cy="375649"/>
          </a:xfrm>
        </p:grpSpPr>
        <p:sp>
          <p:nvSpPr>
            <p:cNvPr id="14" name="Freeform 9">
              <a:extLst>
                <a:ext uri="{FF2B5EF4-FFF2-40B4-BE49-F238E27FC236}">
                  <a16:creationId xmlns:a16="http://schemas.microsoft.com/office/drawing/2014/main" id="{0A479A20-CBD1-662A-FFE6-2DCC226EC366}"/>
                </a:ext>
              </a:extLst>
            </p:cNvPr>
            <p:cNvSpPr/>
            <p:nvPr/>
          </p:nvSpPr>
          <p:spPr>
            <a:xfrm>
              <a:off x="0" y="0"/>
              <a:ext cx="2006470" cy="375649"/>
            </a:xfrm>
            <a:custGeom>
              <a:avLst/>
              <a:gdLst/>
              <a:ahLst/>
              <a:cxnLst/>
              <a:rect l="l" t="t" r="r" b="b"/>
              <a:pathLst>
                <a:path w="2006470" h="375649">
                  <a:moveTo>
                    <a:pt x="0" y="0"/>
                  </a:moveTo>
                  <a:lnTo>
                    <a:pt x="2006470" y="0"/>
                  </a:lnTo>
                  <a:lnTo>
                    <a:pt x="2006470" y="375649"/>
                  </a:lnTo>
                  <a:lnTo>
                    <a:pt x="0" y="375649"/>
                  </a:lnTo>
                  <a:close/>
                </a:path>
              </a:pathLst>
            </a:custGeom>
            <a:solidFill>
              <a:srgbClr val="000000">
                <a:alpha val="0"/>
              </a:srgbClr>
            </a:solidFill>
            <a:ln w="66675" cap="sq">
              <a:solidFill>
                <a:srgbClr val="5E17EB"/>
              </a:solidFill>
              <a:prstDash val="solid"/>
              <a:miter/>
            </a:ln>
          </p:spPr>
          <p:txBody>
            <a:bodyPr/>
            <a:lstStyle/>
            <a:p>
              <a:endParaRPr lang="pt-BR"/>
            </a:p>
          </p:txBody>
        </p:sp>
        <p:sp>
          <p:nvSpPr>
            <p:cNvPr id="15" name="TextBox 10">
              <a:extLst>
                <a:ext uri="{FF2B5EF4-FFF2-40B4-BE49-F238E27FC236}">
                  <a16:creationId xmlns:a16="http://schemas.microsoft.com/office/drawing/2014/main" id="{3B632C44-6228-BFEC-0CD7-BE58A1D91E8E}"/>
                </a:ext>
              </a:extLst>
            </p:cNvPr>
            <p:cNvSpPr txBox="1"/>
            <p:nvPr/>
          </p:nvSpPr>
          <p:spPr>
            <a:xfrm>
              <a:off x="0" y="-47625"/>
              <a:ext cx="2006470" cy="423274"/>
            </a:xfrm>
            <a:prstGeom prst="rect">
              <a:avLst/>
            </a:prstGeom>
          </p:spPr>
          <p:txBody>
            <a:bodyPr lIns="50800" tIns="50800" rIns="50800" bIns="50800" rtlCol="0" anchor="ctr"/>
            <a:lstStyle/>
            <a:p>
              <a:pPr algn="ctr">
                <a:lnSpc>
                  <a:spcPts val="3495"/>
                </a:lnSpc>
              </a:pPr>
              <a:endParaRPr/>
            </a:p>
          </p:txBody>
        </p:sp>
      </p:grpSp>
      <p:grpSp>
        <p:nvGrpSpPr>
          <p:cNvPr id="16" name="Group 8">
            <a:extLst>
              <a:ext uri="{FF2B5EF4-FFF2-40B4-BE49-F238E27FC236}">
                <a16:creationId xmlns:a16="http://schemas.microsoft.com/office/drawing/2014/main" id="{C45762D8-8AE7-5EFE-4B47-8BB44A4779E0}"/>
              </a:ext>
            </a:extLst>
          </p:cNvPr>
          <p:cNvGrpSpPr/>
          <p:nvPr/>
        </p:nvGrpSpPr>
        <p:grpSpPr>
          <a:xfrm>
            <a:off x="4460301" y="8911063"/>
            <a:ext cx="1026099" cy="1021517"/>
            <a:chOff x="0" y="0"/>
            <a:chExt cx="2006470" cy="375649"/>
          </a:xfrm>
        </p:grpSpPr>
        <p:sp>
          <p:nvSpPr>
            <p:cNvPr id="17" name="Freeform 9">
              <a:extLst>
                <a:ext uri="{FF2B5EF4-FFF2-40B4-BE49-F238E27FC236}">
                  <a16:creationId xmlns:a16="http://schemas.microsoft.com/office/drawing/2014/main" id="{C2E9B55D-ECD8-C4A0-EB96-67D21A7BDFE8}"/>
                </a:ext>
              </a:extLst>
            </p:cNvPr>
            <p:cNvSpPr/>
            <p:nvPr/>
          </p:nvSpPr>
          <p:spPr>
            <a:xfrm>
              <a:off x="0" y="0"/>
              <a:ext cx="2006470" cy="375649"/>
            </a:xfrm>
            <a:custGeom>
              <a:avLst/>
              <a:gdLst/>
              <a:ahLst/>
              <a:cxnLst/>
              <a:rect l="l" t="t" r="r" b="b"/>
              <a:pathLst>
                <a:path w="2006470" h="375649">
                  <a:moveTo>
                    <a:pt x="0" y="0"/>
                  </a:moveTo>
                  <a:lnTo>
                    <a:pt x="2006470" y="0"/>
                  </a:lnTo>
                  <a:lnTo>
                    <a:pt x="2006470" y="375649"/>
                  </a:lnTo>
                  <a:lnTo>
                    <a:pt x="0" y="375649"/>
                  </a:lnTo>
                  <a:close/>
                </a:path>
              </a:pathLst>
            </a:custGeom>
            <a:solidFill>
              <a:srgbClr val="000000">
                <a:alpha val="0"/>
              </a:srgbClr>
            </a:solidFill>
            <a:ln w="66675" cap="sq">
              <a:solidFill>
                <a:srgbClr val="5E17EB"/>
              </a:solidFill>
              <a:prstDash val="solid"/>
              <a:miter/>
            </a:ln>
          </p:spPr>
          <p:txBody>
            <a:bodyPr/>
            <a:lstStyle/>
            <a:p>
              <a:endParaRPr lang="pt-BR"/>
            </a:p>
          </p:txBody>
        </p:sp>
        <p:sp>
          <p:nvSpPr>
            <p:cNvPr id="18" name="TextBox 10">
              <a:extLst>
                <a:ext uri="{FF2B5EF4-FFF2-40B4-BE49-F238E27FC236}">
                  <a16:creationId xmlns:a16="http://schemas.microsoft.com/office/drawing/2014/main" id="{47BE132C-A7B1-92BA-4652-1248BF1CA5CB}"/>
                </a:ext>
              </a:extLst>
            </p:cNvPr>
            <p:cNvSpPr txBox="1"/>
            <p:nvPr/>
          </p:nvSpPr>
          <p:spPr>
            <a:xfrm>
              <a:off x="0" y="-47625"/>
              <a:ext cx="2006470" cy="423274"/>
            </a:xfrm>
            <a:prstGeom prst="rect">
              <a:avLst/>
            </a:prstGeom>
          </p:spPr>
          <p:txBody>
            <a:bodyPr lIns="50800" tIns="50800" rIns="50800" bIns="50800" rtlCol="0" anchor="ctr"/>
            <a:lstStyle/>
            <a:p>
              <a:pPr algn="ctr">
                <a:lnSpc>
                  <a:spcPts val="3495"/>
                </a:lnSpc>
              </a:pPr>
              <a:endParaRPr/>
            </a:p>
          </p:txBody>
        </p:sp>
      </p:grpSp>
    </p:spTree>
    <p:extLst>
      <p:ext uri="{BB962C8B-B14F-4D97-AF65-F5344CB8AC3E}">
        <p14:creationId xmlns:p14="http://schemas.microsoft.com/office/powerpoint/2010/main" val="2085053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15719766" y="7257768"/>
            <a:ext cx="3141860" cy="3141860"/>
          </a:xfrm>
          <a:custGeom>
            <a:avLst/>
            <a:gdLst/>
            <a:ahLst/>
            <a:cxnLst/>
            <a:rect l="l" t="t" r="r" b="b"/>
            <a:pathLst>
              <a:path w="3141860" h="3141860">
                <a:moveTo>
                  <a:pt x="0" y="0"/>
                </a:moveTo>
                <a:lnTo>
                  <a:pt x="3141861" y="0"/>
                </a:lnTo>
                <a:lnTo>
                  <a:pt x="3141861" y="3141860"/>
                </a:lnTo>
                <a:lnTo>
                  <a:pt x="0" y="3141860"/>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TextBox 5"/>
          <p:cNvSpPr txBox="1"/>
          <p:nvPr/>
        </p:nvSpPr>
        <p:spPr>
          <a:xfrm>
            <a:off x="834544" y="1937435"/>
            <a:ext cx="16856497" cy="7050627"/>
          </a:xfrm>
          <a:prstGeom prst="rect">
            <a:avLst/>
          </a:prstGeom>
        </p:spPr>
        <p:txBody>
          <a:bodyPr lIns="0" tIns="0" rIns="0" bIns="0" rtlCol="0" anchor="t">
            <a:spAutoFit/>
          </a:bodyPr>
          <a:lstStyle/>
          <a:p>
            <a:pPr algn="just">
              <a:lnSpc>
                <a:spcPts val="3152"/>
              </a:lnSpc>
            </a:pPr>
            <a:r>
              <a:rPr lang="en-US" sz="2251">
                <a:solidFill>
                  <a:srgbClr val="000000"/>
                </a:solidFill>
                <a:latin typeface="Anonymous Pro Bold"/>
              </a:rPr>
              <a:t>Considerando a execução e a visualização dos vídeos dos títulos, é perceptível que ambas as versão são bastante similares, diferenciando-se apenas na questão do ajuste para Mobile ou Computador, devido ao tamanho da tela e seus modos de visualização, retrato e paisagem;</a:t>
            </a:r>
          </a:p>
          <a:p>
            <a:pPr algn="just">
              <a:lnSpc>
                <a:spcPts val="3152"/>
              </a:lnSpc>
            </a:pPr>
            <a:endParaRPr lang="en-US" sz="2251">
              <a:solidFill>
                <a:srgbClr val="000000"/>
              </a:solidFill>
              <a:latin typeface="Anonymous Pro Bold"/>
            </a:endParaRPr>
          </a:p>
          <a:p>
            <a:pPr algn="just">
              <a:lnSpc>
                <a:spcPts val="3152"/>
              </a:lnSpc>
            </a:pPr>
            <a:r>
              <a:rPr lang="en-US" sz="2251">
                <a:solidFill>
                  <a:srgbClr val="000000"/>
                </a:solidFill>
                <a:latin typeface="Anonymous Pro Bold"/>
              </a:rPr>
              <a:t>No App mobile, os comentários ficam em uma aba separada, portanto, para ser possível ter acesso aos comentários feitos por outros utilizadores, é necessário clicar em “comentários”, e assim uma nova aba será aberta para esta seção. Ainda no Mobile, existe a possibilidade de transmissão do vídeo sendo reproduzido no mobile para a televisão, opção que inexiste no computador.</a:t>
            </a:r>
          </a:p>
          <a:p>
            <a:pPr algn="just">
              <a:lnSpc>
                <a:spcPts val="3152"/>
              </a:lnSpc>
            </a:pPr>
            <a:endParaRPr lang="en-US" sz="2251">
              <a:solidFill>
                <a:srgbClr val="000000"/>
              </a:solidFill>
              <a:latin typeface="Anonymous Pro Bold"/>
            </a:endParaRPr>
          </a:p>
          <a:p>
            <a:pPr algn="just">
              <a:lnSpc>
                <a:spcPts val="3152"/>
              </a:lnSpc>
            </a:pPr>
            <a:r>
              <a:rPr lang="en-US" sz="2251">
                <a:solidFill>
                  <a:srgbClr val="000000"/>
                </a:solidFill>
                <a:latin typeface="Anonymous Pro Bold"/>
              </a:rPr>
              <a:t>Ademais, outra distinção entre as versões se dá na visualização do episódio anterior, pois na versão web, ele encontra-se abaixo do próximo episódio, e na versão para mobile, não é exibido, apenas é possível encontrar o próximo episódio.</a:t>
            </a:r>
          </a:p>
          <a:p>
            <a:pPr algn="just">
              <a:lnSpc>
                <a:spcPts val="3152"/>
              </a:lnSpc>
            </a:pPr>
            <a:endParaRPr lang="en-US" sz="2251">
              <a:solidFill>
                <a:srgbClr val="000000"/>
              </a:solidFill>
              <a:latin typeface="Anonymous Pro Bold"/>
            </a:endParaRPr>
          </a:p>
          <a:p>
            <a:pPr algn="just">
              <a:lnSpc>
                <a:spcPts val="3152"/>
              </a:lnSpc>
            </a:pPr>
            <a:r>
              <a:rPr lang="en-US" sz="2251">
                <a:solidFill>
                  <a:srgbClr val="000000"/>
                </a:solidFill>
                <a:latin typeface="Anonymous Pro Bold"/>
              </a:rPr>
              <a:t>Essas modificações ocorrem provavelmente pelo tamanho do ecrã do mobile, além disso, quanto à transmissão,</a:t>
            </a:r>
          </a:p>
          <a:p>
            <a:pPr algn="just">
              <a:lnSpc>
                <a:spcPts val="3152"/>
              </a:lnSpc>
            </a:pPr>
            <a:r>
              <a:rPr lang="en-US" sz="2251">
                <a:solidFill>
                  <a:srgbClr val="000000"/>
                </a:solidFill>
                <a:latin typeface="Anonymous Pro Bold"/>
              </a:rPr>
              <a:t>essa possibilidade se dá também por causa do hardware do telemóvel, ser por vezes, inferior ao dos com-</a:t>
            </a:r>
          </a:p>
          <a:p>
            <a:pPr algn="just">
              <a:lnSpc>
                <a:spcPts val="3152"/>
              </a:lnSpc>
            </a:pPr>
            <a:r>
              <a:rPr lang="en-US" sz="2251">
                <a:solidFill>
                  <a:srgbClr val="000000"/>
                </a:solidFill>
                <a:latin typeface="Anonymous Pro Bold"/>
              </a:rPr>
              <a:t>putadores, assim, a exibição pela transmissão da televisão possui um ecrã maior e mais pixels, resul-</a:t>
            </a:r>
          </a:p>
          <a:p>
            <a:pPr algn="just">
              <a:lnSpc>
                <a:spcPts val="3152"/>
              </a:lnSpc>
            </a:pPr>
            <a:r>
              <a:rPr lang="en-US" sz="2251">
                <a:solidFill>
                  <a:srgbClr val="000000"/>
                </a:solidFill>
                <a:latin typeface="Anonymous Pro Bold"/>
              </a:rPr>
              <a:t>tando em uma maior qualidade ao exibir os títulos. </a:t>
            </a:r>
          </a:p>
          <a:p>
            <a:pPr algn="just">
              <a:lnSpc>
                <a:spcPts val="3152"/>
              </a:lnSpc>
              <a:spcBef>
                <a:spcPct val="0"/>
              </a:spcBef>
            </a:pPr>
            <a:r>
              <a:rPr lang="en-US" sz="2251">
                <a:solidFill>
                  <a:srgbClr val="000000"/>
                </a:solidFill>
                <a:latin typeface="Anonymous Pro Bold"/>
              </a:rPr>
              <a:t>              </a:t>
            </a:r>
          </a:p>
        </p:txBody>
      </p:sp>
      <p:sp>
        <p:nvSpPr>
          <p:cNvPr id="6" name="TextBox 6"/>
          <p:cNvSpPr txBox="1"/>
          <p:nvPr/>
        </p:nvSpPr>
        <p:spPr>
          <a:xfrm>
            <a:off x="4073362" y="717654"/>
            <a:ext cx="8547614"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Vista da execução de vídeo: Considerações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559762" y="-1178460"/>
            <a:ext cx="9067854" cy="9067000"/>
          </a:xfrm>
          <a:custGeom>
            <a:avLst/>
            <a:gdLst/>
            <a:ahLst/>
            <a:cxnLst/>
            <a:rect l="l" t="t" r="r" b="b"/>
            <a:pathLst>
              <a:path w="9067854" h="9067000">
                <a:moveTo>
                  <a:pt x="0" y="0"/>
                </a:moveTo>
                <a:lnTo>
                  <a:pt x="9067854" y="0"/>
                </a:lnTo>
                <a:lnTo>
                  <a:pt x="9067854" y="9067000"/>
                </a:lnTo>
                <a:lnTo>
                  <a:pt x="0" y="9067000"/>
                </a:lnTo>
                <a:lnTo>
                  <a:pt x="0" y="0"/>
                </a:lnTo>
                <a:close/>
              </a:path>
            </a:pathLst>
          </a:custGeom>
          <a:blipFill>
            <a:blip r:embed="rId2">
              <a:extLst>
                <a:ext uri="{96DAC541-7B7A-43D3-8B79-37D633B846F1}">
                  <asvg:svgBlip xmlns:asvg="http://schemas.microsoft.com/office/drawing/2016/SVG/main" r:embed="rId3"/>
                </a:ext>
              </a:extLst>
            </a:blip>
            <a:stretch>
              <a:fillRect t="-557"/>
            </a:stretch>
          </a:blipFill>
        </p:spPr>
        <p:txBody>
          <a:bodyPr/>
          <a:lstStyle/>
          <a:p>
            <a:endParaRPr lang="pt-BR"/>
          </a:p>
        </p:txBody>
      </p:sp>
      <p:sp>
        <p:nvSpPr>
          <p:cNvPr id="3" name="Freeform 3"/>
          <p:cNvSpPr/>
          <p:nvPr/>
        </p:nvSpPr>
        <p:spPr>
          <a:xfrm>
            <a:off x="3751056" y="4192361"/>
            <a:ext cx="5514071" cy="6094639"/>
          </a:xfrm>
          <a:custGeom>
            <a:avLst/>
            <a:gdLst/>
            <a:ahLst/>
            <a:cxnLst/>
            <a:rect l="l" t="t" r="r" b="b"/>
            <a:pathLst>
              <a:path w="5514071" h="6094639">
                <a:moveTo>
                  <a:pt x="0" y="0"/>
                </a:moveTo>
                <a:lnTo>
                  <a:pt x="5514071" y="0"/>
                </a:lnTo>
                <a:lnTo>
                  <a:pt x="5514071" y="6094639"/>
                </a:lnTo>
                <a:lnTo>
                  <a:pt x="0" y="6094639"/>
                </a:lnTo>
                <a:lnTo>
                  <a:pt x="0" y="0"/>
                </a:lnTo>
                <a:close/>
              </a:path>
            </a:pathLst>
          </a:custGeom>
          <a:blipFill>
            <a:blip r:embed="rId4">
              <a:extLst>
                <a:ext uri="{96DAC541-7B7A-43D3-8B79-37D633B846F1}">
                  <asvg:svgBlip xmlns:asvg="http://schemas.microsoft.com/office/drawing/2016/SVG/main" r:embed="rId5"/>
                </a:ext>
              </a:extLst>
            </a:blip>
            <a:stretch>
              <a:fillRect b="-49467"/>
            </a:stretch>
          </a:blipFill>
        </p:spPr>
        <p:txBody>
          <a:bodyPr/>
          <a:lstStyle/>
          <a:p>
            <a:endParaRPr lang="pt-BR"/>
          </a:p>
        </p:txBody>
      </p:sp>
      <p:sp>
        <p:nvSpPr>
          <p:cNvPr id="4" name="Freeform 4"/>
          <p:cNvSpPr/>
          <p:nvPr/>
        </p:nvSpPr>
        <p:spPr>
          <a:xfrm rot="-10800000">
            <a:off x="6403105" y="8909649"/>
            <a:ext cx="1807424" cy="1378160"/>
          </a:xfrm>
          <a:custGeom>
            <a:avLst/>
            <a:gdLst/>
            <a:ahLst/>
            <a:cxnLst/>
            <a:rect l="l" t="t" r="r" b="b"/>
            <a:pathLst>
              <a:path w="1807424" h="1378160">
                <a:moveTo>
                  <a:pt x="0" y="0"/>
                </a:moveTo>
                <a:lnTo>
                  <a:pt x="1807424" y="0"/>
                </a:lnTo>
                <a:lnTo>
                  <a:pt x="1807424" y="1378161"/>
                </a:lnTo>
                <a:lnTo>
                  <a:pt x="0" y="1378161"/>
                </a:lnTo>
                <a:lnTo>
                  <a:pt x="0" y="0"/>
                </a:lnTo>
                <a:close/>
              </a:path>
            </a:pathLst>
          </a:custGeom>
          <a:blipFill>
            <a:blip r:embed="rId6"/>
            <a:stretch>
              <a:fillRect/>
            </a:stretch>
          </a:blipFill>
        </p:spPr>
        <p:txBody>
          <a:bodyPr/>
          <a:lstStyle/>
          <a:p>
            <a:endParaRPr lang="pt-BR"/>
          </a:p>
        </p:txBody>
      </p:sp>
      <p:sp>
        <p:nvSpPr>
          <p:cNvPr id="5" name="Freeform 5"/>
          <p:cNvSpPr/>
          <p:nvPr/>
        </p:nvSpPr>
        <p:spPr>
          <a:xfrm>
            <a:off x="3648589" y="8621734"/>
            <a:ext cx="945301" cy="1273133"/>
          </a:xfrm>
          <a:custGeom>
            <a:avLst/>
            <a:gdLst/>
            <a:ahLst/>
            <a:cxnLst/>
            <a:rect l="l" t="t" r="r" b="b"/>
            <a:pathLst>
              <a:path w="945301" h="1273133">
                <a:moveTo>
                  <a:pt x="0" y="0"/>
                </a:moveTo>
                <a:lnTo>
                  <a:pt x="945301" y="0"/>
                </a:lnTo>
                <a:lnTo>
                  <a:pt x="945301" y="1273132"/>
                </a:lnTo>
                <a:lnTo>
                  <a:pt x="0" y="1273132"/>
                </a:lnTo>
                <a:lnTo>
                  <a:pt x="0" y="0"/>
                </a:lnTo>
                <a:close/>
              </a:path>
            </a:pathLst>
          </a:custGeom>
          <a:blipFill>
            <a:blip r:embed="rId7"/>
            <a:stretch>
              <a:fillRect/>
            </a:stretch>
          </a:blipFill>
        </p:spPr>
        <p:txBody>
          <a:bodyPr/>
          <a:lstStyle/>
          <a:p>
            <a:endParaRPr lang="pt-BR"/>
          </a:p>
        </p:txBody>
      </p:sp>
      <p:sp>
        <p:nvSpPr>
          <p:cNvPr id="6" name="Freeform 6"/>
          <p:cNvSpPr/>
          <p:nvPr/>
        </p:nvSpPr>
        <p:spPr>
          <a:xfrm>
            <a:off x="3896029" y="3336940"/>
            <a:ext cx="7191976" cy="8285756"/>
          </a:xfrm>
          <a:custGeom>
            <a:avLst/>
            <a:gdLst/>
            <a:ahLst/>
            <a:cxnLst/>
            <a:rect l="l" t="t" r="r" b="b"/>
            <a:pathLst>
              <a:path w="7191976" h="8285756">
                <a:moveTo>
                  <a:pt x="0" y="0"/>
                </a:moveTo>
                <a:lnTo>
                  <a:pt x="7191977" y="0"/>
                </a:lnTo>
                <a:lnTo>
                  <a:pt x="7191977" y="8285756"/>
                </a:lnTo>
                <a:lnTo>
                  <a:pt x="0" y="8285756"/>
                </a:lnTo>
                <a:lnTo>
                  <a:pt x="0" y="0"/>
                </a:lnTo>
                <a:close/>
              </a:path>
            </a:pathLst>
          </a:custGeom>
          <a:blipFill>
            <a:blip r:embed="rId8"/>
            <a:stretch>
              <a:fillRect/>
            </a:stretch>
          </a:blipFill>
        </p:spPr>
        <p:txBody>
          <a:bodyPr/>
          <a:lstStyle/>
          <a:p>
            <a:endParaRPr lang="pt-BR"/>
          </a:p>
        </p:txBody>
      </p:sp>
      <p:pic>
        <p:nvPicPr>
          <p:cNvPr id="7" name="Picture 7"/>
          <p:cNvPicPr>
            <a:picLocks noChangeAspect="1"/>
          </p:cNvPicPr>
          <p:nvPr/>
        </p:nvPicPr>
        <p:blipFill>
          <a:blip r:embed="rId9"/>
          <a:srcRect/>
          <a:stretch>
            <a:fillRect/>
          </a:stretch>
        </p:blipFill>
        <p:spPr>
          <a:xfrm rot="10584532">
            <a:off x="8518258" y="8765623"/>
            <a:ext cx="1251485" cy="794693"/>
          </a:xfrm>
          <a:prstGeom prst="rect">
            <a:avLst/>
          </a:prstGeom>
        </p:spPr>
      </p:pic>
      <p:sp>
        <p:nvSpPr>
          <p:cNvPr id="8" name="Freeform 8"/>
          <p:cNvSpPr/>
          <p:nvPr/>
        </p:nvSpPr>
        <p:spPr>
          <a:xfrm>
            <a:off x="-554173" y="7239681"/>
            <a:ext cx="18097542" cy="10957239"/>
          </a:xfrm>
          <a:custGeom>
            <a:avLst/>
            <a:gdLst/>
            <a:ahLst/>
            <a:cxnLst/>
            <a:rect l="l" t="t" r="r" b="b"/>
            <a:pathLst>
              <a:path w="18097542" h="10957239">
                <a:moveTo>
                  <a:pt x="0" y="0"/>
                </a:moveTo>
                <a:lnTo>
                  <a:pt x="18097542" y="0"/>
                </a:lnTo>
                <a:lnTo>
                  <a:pt x="18097542" y="10957239"/>
                </a:lnTo>
                <a:lnTo>
                  <a:pt x="0" y="109572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9" name="Freeform 9"/>
          <p:cNvSpPr/>
          <p:nvPr/>
        </p:nvSpPr>
        <p:spPr>
          <a:xfrm>
            <a:off x="11088006" y="6946568"/>
            <a:ext cx="2442377" cy="3109508"/>
          </a:xfrm>
          <a:custGeom>
            <a:avLst/>
            <a:gdLst/>
            <a:ahLst/>
            <a:cxnLst/>
            <a:rect l="l" t="t" r="r" b="b"/>
            <a:pathLst>
              <a:path w="2442377" h="3109508">
                <a:moveTo>
                  <a:pt x="0" y="0"/>
                </a:moveTo>
                <a:lnTo>
                  <a:pt x="2442377" y="0"/>
                </a:lnTo>
                <a:lnTo>
                  <a:pt x="2442377" y="3109507"/>
                </a:lnTo>
                <a:lnTo>
                  <a:pt x="0" y="31095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grpSp>
        <p:nvGrpSpPr>
          <p:cNvPr id="10" name="Group 10"/>
          <p:cNvGrpSpPr/>
          <p:nvPr/>
        </p:nvGrpSpPr>
        <p:grpSpPr>
          <a:xfrm>
            <a:off x="1974165" y="6236788"/>
            <a:ext cx="5622258" cy="4769892"/>
            <a:chOff x="0" y="0"/>
            <a:chExt cx="7496344" cy="6359856"/>
          </a:xfrm>
        </p:grpSpPr>
        <p:sp>
          <p:nvSpPr>
            <p:cNvPr id="11" name="Freeform 11"/>
            <p:cNvSpPr/>
            <p:nvPr/>
          </p:nvSpPr>
          <p:spPr>
            <a:xfrm rot="-2786587">
              <a:off x="2184188" y="797879"/>
              <a:ext cx="4246002" cy="4764098"/>
            </a:xfrm>
            <a:custGeom>
              <a:avLst/>
              <a:gdLst/>
              <a:ahLst/>
              <a:cxnLst/>
              <a:rect l="l" t="t" r="r" b="b"/>
              <a:pathLst>
                <a:path w="4246002" h="4764098">
                  <a:moveTo>
                    <a:pt x="0" y="0"/>
                  </a:moveTo>
                  <a:lnTo>
                    <a:pt x="4246003" y="0"/>
                  </a:lnTo>
                  <a:lnTo>
                    <a:pt x="4246003" y="4764098"/>
                  </a:lnTo>
                  <a:lnTo>
                    <a:pt x="0" y="4764098"/>
                  </a:lnTo>
                  <a:lnTo>
                    <a:pt x="0" y="0"/>
                  </a:lnTo>
                  <a:close/>
                </a:path>
              </a:pathLst>
            </a:custGeom>
            <a:blipFill>
              <a:blip r:embed="rId14"/>
              <a:stretch>
                <a:fillRect/>
              </a:stretch>
            </a:blipFill>
          </p:spPr>
          <p:txBody>
            <a:bodyPr/>
            <a:lstStyle/>
            <a:p>
              <a:endParaRPr lang="pt-BR"/>
            </a:p>
          </p:txBody>
        </p:sp>
        <p:sp>
          <p:nvSpPr>
            <p:cNvPr id="12" name="Freeform 12"/>
            <p:cNvSpPr/>
            <p:nvPr/>
          </p:nvSpPr>
          <p:spPr>
            <a:xfrm>
              <a:off x="0" y="552490"/>
              <a:ext cx="3094686" cy="4004888"/>
            </a:xfrm>
            <a:custGeom>
              <a:avLst/>
              <a:gdLst/>
              <a:ahLst/>
              <a:cxnLst/>
              <a:rect l="l" t="t" r="r" b="b"/>
              <a:pathLst>
                <a:path w="3094686" h="4004888">
                  <a:moveTo>
                    <a:pt x="0" y="0"/>
                  </a:moveTo>
                  <a:lnTo>
                    <a:pt x="3094686" y="0"/>
                  </a:lnTo>
                  <a:lnTo>
                    <a:pt x="3094686" y="4004887"/>
                  </a:lnTo>
                  <a:lnTo>
                    <a:pt x="0" y="400488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grpSp>
      <p:sp>
        <p:nvSpPr>
          <p:cNvPr id="13" name="Freeform 13"/>
          <p:cNvSpPr/>
          <p:nvPr/>
        </p:nvSpPr>
        <p:spPr>
          <a:xfrm>
            <a:off x="6427219" y="-118813"/>
            <a:ext cx="12931569" cy="6896837"/>
          </a:xfrm>
          <a:custGeom>
            <a:avLst/>
            <a:gdLst/>
            <a:ahLst/>
            <a:cxnLst/>
            <a:rect l="l" t="t" r="r" b="b"/>
            <a:pathLst>
              <a:path w="12931569" h="6896837">
                <a:moveTo>
                  <a:pt x="0" y="0"/>
                </a:moveTo>
                <a:lnTo>
                  <a:pt x="12931569" y="0"/>
                </a:lnTo>
                <a:lnTo>
                  <a:pt x="12931569" y="6896837"/>
                </a:lnTo>
                <a:lnTo>
                  <a:pt x="0" y="6896837"/>
                </a:lnTo>
                <a:lnTo>
                  <a:pt x="0" y="0"/>
                </a:lnTo>
                <a:close/>
              </a:path>
            </a:pathLst>
          </a:custGeom>
          <a:blipFill>
            <a:blip r:embed="rId17"/>
            <a:stretch>
              <a:fillRect/>
            </a:stretch>
          </a:blipFill>
        </p:spPr>
        <p:txBody>
          <a:bodyPr/>
          <a:lstStyle/>
          <a:p>
            <a:endParaRPr lang="pt-BR"/>
          </a:p>
        </p:txBody>
      </p:sp>
      <p:sp>
        <p:nvSpPr>
          <p:cNvPr id="14" name="Freeform 14"/>
          <p:cNvSpPr/>
          <p:nvPr/>
        </p:nvSpPr>
        <p:spPr>
          <a:xfrm>
            <a:off x="12893004" y="6302312"/>
            <a:ext cx="3582225" cy="3334726"/>
          </a:xfrm>
          <a:custGeom>
            <a:avLst/>
            <a:gdLst/>
            <a:ahLst/>
            <a:cxnLst/>
            <a:rect l="l" t="t" r="r" b="b"/>
            <a:pathLst>
              <a:path w="3582225" h="3334726">
                <a:moveTo>
                  <a:pt x="0" y="0"/>
                </a:moveTo>
                <a:lnTo>
                  <a:pt x="3582225" y="0"/>
                </a:lnTo>
                <a:lnTo>
                  <a:pt x="3582225" y="3334726"/>
                </a:lnTo>
                <a:lnTo>
                  <a:pt x="0" y="333472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a:p>
        </p:txBody>
      </p:sp>
      <p:sp>
        <p:nvSpPr>
          <p:cNvPr id="15" name="Freeform 15"/>
          <p:cNvSpPr/>
          <p:nvPr/>
        </p:nvSpPr>
        <p:spPr>
          <a:xfrm>
            <a:off x="7799138" y="7888540"/>
            <a:ext cx="1888617" cy="1888617"/>
          </a:xfrm>
          <a:custGeom>
            <a:avLst/>
            <a:gdLst/>
            <a:ahLst/>
            <a:cxnLst/>
            <a:rect l="l" t="t" r="r" b="b"/>
            <a:pathLst>
              <a:path w="1888617" h="1888617">
                <a:moveTo>
                  <a:pt x="0" y="0"/>
                </a:moveTo>
                <a:lnTo>
                  <a:pt x="1888617" y="0"/>
                </a:lnTo>
                <a:lnTo>
                  <a:pt x="1888617" y="1888617"/>
                </a:lnTo>
                <a:lnTo>
                  <a:pt x="0" y="1888617"/>
                </a:lnTo>
                <a:lnTo>
                  <a:pt x="0" y="0"/>
                </a:lnTo>
                <a:close/>
              </a:path>
            </a:pathLst>
          </a:custGeom>
          <a:blipFill>
            <a:blip r:embed="rId20"/>
            <a:stretch>
              <a:fillRect/>
            </a:stretch>
          </a:blipFill>
        </p:spPr>
        <p:txBody>
          <a:bodyPr/>
          <a:lstStyle/>
          <a:p>
            <a:endParaRPr lang="pt-B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TextBox 5"/>
          <p:cNvSpPr txBox="1"/>
          <p:nvPr/>
        </p:nvSpPr>
        <p:spPr>
          <a:xfrm>
            <a:off x="715751" y="1878014"/>
            <a:ext cx="16856497" cy="7757508"/>
          </a:xfrm>
          <a:prstGeom prst="rect">
            <a:avLst/>
          </a:prstGeom>
        </p:spPr>
        <p:txBody>
          <a:bodyPr lIns="0" tIns="0" rIns="0" bIns="0" rtlCol="0" anchor="t">
            <a:spAutoFit/>
          </a:bodyPr>
          <a:lstStyle/>
          <a:p>
            <a:pPr algn="just">
              <a:lnSpc>
                <a:spcPts val="3152"/>
              </a:lnSpc>
            </a:pPr>
            <a:r>
              <a:rPr lang="en-US" sz="2251" dirty="0" err="1">
                <a:solidFill>
                  <a:srgbClr val="000000"/>
                </a:solidFill>
                <a:latin typeface="Anonymous Pro Bold"/>
              </a:rPr>
              <a:t>Também</a:t>
            </a:r>
            <a:r>
              <a:rPr lang="en-US" sz="2251" dirty="0">
                <a:solidFill>
                  <a:srgbClr val="000000"/>
                </a:solidFill>
                <a:latin typeface="Anonymous Pro Bold"/>
              </a:rPr>
              <a:t> </a:t>
            </a:r>
            <a:r>
              <a:rPr lang="en-US" sz="2251" dirty="0" err="1">
                <a:solidFill>
                  <a:srgbClr val="000000"/>
                </a:solidFill>
                <a:latin typeface="Anonymous Pro Bold"/>
              </a:rPr>
              <a:t>há</a:t>
            </a:r>
            <a:r>
              <a:rPr lang="en-US" sz="2251" dirty="0">
                <a:solidFill>
                  <a:srgbClr val="000000"/>
                </a:solidFill>
                <a:latin typeface="Anonymous Pro Bold"/>
              </a:rPr>
              <a:t> </a:t>
            </a:r>
            <a:r>
              <a:rPr lang="en-US" sz="2251" dirty="0" err="1">
                <a:solidFill>
                  <a:srgbClr val="000000"/>
                </a:solidFill>
                <a:latin typeface="Anonymous Pro Bold"/>
              </a:rPr>
              <a:t>possibilidade</a:t>
            </a:r>
            <a:r>
              <a:rPr lang="en-US" sz="2251" dirty="0">
                <a:solidFill>
                  <a:srgbClr val="000000"/>
                </a:solidFill>
                <a:latin typeface="Anonymous Pro Bold"/>
              </a:rPr>
              <a:t> de </a:t>
            </a:r>
            <a:r>
              <a:rPr lang="en-US" sz="2251" dirty="0" err="1">
                <a:solidFill>
                  <a:srgbClr val="000000"/>
                </a:solidFill>
                <a:latin typeface="Anonymous Pro Bold"/>
              </a:rPr>
              <a:t>alterar</a:t>
            </a:r>
            <a:r>
              <a:rPr lang="en-US" sz="2251" dirty="0">
                <a:solidFill>
                  <a:srgbClr val="000000"/>
                </a:solidFill>
                <a:latin typeface="Anonymous Pro Bold"/>
              </a:rPr>
              <a:t> a </a:t>
            </a:r>
            <a:r>
              <a:rPr lang="en-US" sz="2251" dirty="0" err="1">
                <a:solidFill>
                  <a:srgbClr val="000000"/>
                </a:solidFill>
                <a:latin typeface="Anonymous Pro Bold"/>
              </a:rPr>
              <a:t>qualidade</a:t>
            </a:r>
            <a:r>
              <a:rPr lang="en-US" sz="2251" dirty="0">
                <a:solidFill>
                  <a:srgbClr val="000000"/>
                </a:solidFill>
                <a:latin typeface="Anonymous Pro Bold"/>
              </a:rPr>
              <a:t> do </a:t>
            </a:r>
            <a:r>
              <a:rPr lang="en-US" sz="2251" dirty="0" err="1">
                <a:solidFill>
                  <a:srgbClr val="000000"/>
                </a:solidFill>
                <a:latin typeface="Anonymous Pro Bold"/>
              </a:rPr>
              <a:t>vídeo</a:t>
            </a:r>
            <a:r>
              <a:rPr lang="en-US" sz="2251" dirty="0">
                <a:solidFill>
                  <a:srgbClr val="000000"/>
                </a:solidFill>
                <a:latin typeface="Anonymous Pro Bold"/>
              </a:rPr>
              <a:t> que agora se </a:t>
            </a:r>
            <a:r>
              <a:rPr lang="en-US" sz="2251" dirty="0" err="1">
                <a:solidFill>
                  <a:srgbClr val="000000"/>
                </a:solidFill>
                <a:latin typeface="Anonymous Pro Bold"/>
              </a:rPr>
              <a:t>tem</a:t>
            </a:r>
            <a:r>
              <a:rPr lang="en-US" sz="2251" dirty="0">
                <a:solidFill>
                  <a:srgbClr val="000000"/>
                </a:solidFill>
                <a:latin typeface="Anonymous Pro Bold"/>
              </a:rPr>
              <a:t> </a:t>
            </a:r>
            <a:r>
              <a:rPr lang="en-US" sz="2251" dirty="0" err="1">
                <a:solidFill>
                  <a:srgbClr val="000000"/>
                </a:solidFill>
                <a:latin typeface="Anonymous Pro Bold"/>
              </a:rPr>
              <a:t>em</a:t>
            </a:r>
            <a:r>
              <a:rPr lang="en-US" sz="2251" dirty="0">
                <a:solidFill>
                  <a:srgbClr val="000000"/>
                </a:solidFill>
                <a:latin typeface="Anonymous Pro Bold"/>
              </a:rPr>
              <a:t> ambas as </a:t>
            </a:r>
            <a:r>
              <a:rPr lang="en-US" sz="2251" dirty="0" err="1">
                <a:solidFill>
                  <a:srgbClr val="000000"/>
                </a:solidFill>
                <a:latin typeface="Anonymous Pro Bold"/>
              </a:rPr>
              <a:t>versões</a:t>
            </a:r>
            <a:r>
              <a:rPr lang="en-US" sz="2251" dirty="0">
                <a:solidFill>
                  <a:srgbClr val="000000"/>
                </a:solidFill>
                <a:latin typeface="Anonymous Pro Bold"/>
              </a:rPr>
              <a:t>. Na </a:t>
            </a:r>
            <a:r>
              <a:rPr lang="en-US" sz="2251" dirty="0" err="1">
                <a:solidFill>
                  <a:srgbClr val="000000"/>
                </a:solidFill>
                <a:latin typeface="Anonymous Pro Bold"/>
              </a:rPr>
              <a:t>versão</a:t>
            </a:r>
            <a:r>
              <a:rPr lang="en-US" sz="2251" dirty="0">
                <a:solidFill>
                  <a:srgbClr val="000000"/>
                </a:solidFill>
                <a:latin typeface="Anonymous Pro Bold"/>
              </a:rPr>
              <a:t> mobile, se </a:t>
            </a:r>
            <a:r>
              <a:rPr lang="en-US" sz="2251" dirty="0" err="1">
                <a:solidFill>
                  <a:srgbClr val="000000"/>
                </a:solidFill>
                <a:latin typeface="Anonymous Pro Bold"/>
              </a:rPr>
              <a:t>deve</a:t>
            </a:r>
            <a:r>
              <a:rPr lang="en-US" sz="2251" dirty="0">
                <a:solidFill>
                  <a:srgbClr val="000000"/>
                </a:solidFill>
                <a:latin typeface="Anonymous Pro Bold"/>
              </a:rPr>
              <a:t> </a:t>
            </a:r>
            <a:r>
              <a:rPr lang="en-US" sz="2251" dirty="0" err="1">
                <a:solidFill>
                  <a:srgbClr val="000000"/>
                </a:solidFill>
                <a:latin typeface="Anonymous Pro Bold"/>
              </a:rPr>
              <a:t>pelo</a:t>
            </a:r>
            <a:r>
              <a:rPr lang="en-US" sz="2251" dirty="0">
                <a:solidFill>
                  <a:srgbClr val="000000"/>
                </a:solidFill>
                <a:latin typeface="Anonymous Pro Bold"/>
              </a:rPr>
              <a:t> </a:t>
            </a:r>
            <a:r>
              <a:rPr lang="en-US" sz="2251" dirty="0" err="1">
                <a:solidFill>
                  <a:srgbClr val="000000"/>
                </a:solidFill>
                <a:latin typeface="Anonymous Pro Bold"/>
              </a:rPr>
              <a:t>fato</a:t>
            </a:r>
            <a:r>
              <a:rPr lang="en-US" sz="2251" dirty="0">
                <a:solidFill>
                  <a:srgbClr val="000000"/>
                </a:solidFill>
                <a:latin typeface="Anonymous Pro Bold"/>
              </a:rPr>
              <a:t> da </a:t>
            </a:r>
            <a:r>
              <a:rPr lang="en-US" sz="2251" dirty="0" err="1">
                <a:solidFill>
                  <a:srgbClr val="000000"/>
                </a:solidFill>
                <a:latin typeface="Anonymous Pro Bold"/>
              </a:rPr>
              <a:t>conectividade</a:t>
            </a:r>
            <a:r>
              <a:rPr lang="en-US" sz="2251" dirty="0">
                <a:solidFill>
                  <a:srgbClr val="000000"/>
                </a:solidFill>
                <a:latin typeface="Anonymous Pro Bold"/>
              </a:rPr>
              <a:t>. Como o mobile </a:t>
            </a:r>
            <a:r>
              <a:rPr lang="en-US" sz="2251" dirty="0" err="1">
                <a:solidFill>
                  <a:srgbClr val="000000"/>
                </a:solidFill>
                <a:latin typeface="Anonymous Pro Bold"/>
              </a:rPr>
              <a:t>muitas</a:t>
            </a:r>
            <a:r>
              <a:rPr lang="en-US" sz="2251" dirty="0">
                <a:solidFill>
                  <a:srgbClr val="000000"/>
                </a:solidFill>
                <a:latin typeface="Anonymous Pro Bold"/>
              </a:rPr>
              <a:t> </a:t>
            </a:r>
            <a:r>
              <a:rPr lang="en-US" sz="2251" dirty="0" err="1">
                <a:solidFill>
                  <a:srgbClr val="000000"/>
                </a:solidFill>
                <a:latin typeface="Anonymous Pro Bold"/>
              </a:rPr>
              <a:t>vezes</a:t>
            </a:r>
            <a:r>
              <a:rPr lang="en-US" sz="2251" dirty="0">
                <a:solidFill>
                  <a:srgbClr val="000000"/>
                </a:solidFill>
                <a:latin typeface="Anonymous Pro Bold"/>
              </a:rPr>
              <a:t> </a:t>
            </a:r>
            <a:r>
              <a:rPr lang="en-US" sz="2251" dirty="0" err="1">
                <a:solidFill>
                  <a:srgbClr val="000000"/>
                </a:solidFill>
                <a:latin typeface="Anonymous Pro Bold"/>
              </a:rPr>
              <a:t>não</a:t>
            </a:r>
            <a:r>
              <a:rPr lang="en-US" sz="2251" dirty="0">
                <a:solidFill>
                  <a:srgbClr val="000000"/>
                </a:solidFill>
                <a:latin typeface="Anonymous Pro Bold"/>
              </a:rPr>
              <a:t> se </a:t>
            </a:r>
            <a:r>
              <a:rPr lang="en-US" sz="2251" dirty="0" err="1">
                <a:solidFill>
                  <a:srgbClr val="000000"/>
                </a:solidFill>
                <a:latin typeface="Anonymous Pro Bold"/>
              </a:rPr>
              <a:t>tem</a:t>
            </a:r>
            <a:r>
              <a:rPr lang="en-US" sz="2251" dirty="0">
                <a:solidFill>
                  <a:srgbClr val="000000"/>
                </a:solidFill>
                <a:latin typeface="Anonymous Pro Bold"/>
              </a:rPr>
              <a:t> </a:t>
            </a:r>
            <a:r>
              <a:rPr lang="en-US" sz="2251" dirty="0" err="1">
                <a:solidFill>
                  <a:srgbClr val="000000"/>
                </a:solidFill>
                <a:latin typeface="Anonymous Pro Bold"/>
              </a:rPr>
              <a:t>acesso</a:t>
            </a:r>
            <a:r>
              <a:rPr lang="en-US" sz="2251" dirty="0">
                <a:solidFill>
                  <a:srgbClr val="000000"/>
                </a:solidFill>
                <a:latin typeface="Anonymous Pro Bold"/>
              </a:rPr>
              <a:t> à internet a </a:t>
            </a:r>
            <a:r>
              <a:rPr lang="en-US" sz="2251" dirty="0" err="1">
                <a:solidFill>
                  <a:srgbClr val="000000"/>
                </a:solidFill>
                <a:latin typeface="Anonymous Pro Bold"/>
              </a:rPr>
              <a:t>cabo</a:t>
            </a:r>
            <a:r>
              <a:rPr lang="en-US" sz="2251" dirty="0">
                <a:solidFill>
                  <a:srgbClr val="000000"/>
                </a:solidFill>
                <a:latin typeface="Anonymous Pro Bold"/>
              </a:rPr>
              <a:t> </a:t>
            </a:r>
            <a:r>
              <a:rPr lang="en-US" sz="2251" dirty="0" err="1">
                <a:solidFill>
                  <a:srgbClr val="000000"/>
                </a:solidFill>
                <a:latin typeface="Anonymous Pro Bold"/>
              </a:rPr>
              <a:t>ou</a:t>
            </a:r>
            <a:r>
              <a:rPr lang="en-US" sz="2251" dirty="0">
                <a:solidFill>
                  <a:srgbClr val="000000"/>
                </a:solidFill>
                <a:latin typeface="Anonymous Pro Bold"/>
              </a:rPr>
              <a:t> wi-fi, e </a:t>
            </a:r>
            <a:r>
              <a:rPr lang="en-US" sz="2251" dirty="0" err="1">
                <a:solidFill>
                  <a:srgbClr val="000000"/>
                </a:solidFill>
                <a:latin typeface="Anonymous Pro Bold"/>
              </a:rPr>
              <a:t>usa</a:t>
            </a:r>
            <a:r>
              <a:rPr lang="en-US" sz="2251" dirty="0">
                <a:solidFill>
                  <a:srgbClr val="000000"/>
                </a:solidFill>
                <a:latin typeface="Anonymous Pro Bold"/>
              </a:rPr>
              <a:t> </a:t>
            </a:r>
            <a:r>
              <a:rPr lang="en-US" sz="2251" dirty="0" err="1">
                <a:solidFill>
                  <a:srgbClr val="000000"/>
                </a:solidFill>
                <a:latin typeface="Anonymous Pro Bold"/>
              </a:rPr>
              <a:t>os</a:t>
            </a:r>
            <a:r>
              <a:rPr lang="en-US" sz="2251" dirty="0">
                <a:solidFill>
                  <a:srgbClr val="000000"/>
                </a:solidFill>
                <a:latin typeface="Anonymous Pro Bold"/>
              </a:rPr>
              <a:t> dados </a:t>
            </a:r>
            <a:r>
              <a:rPr lang="en-US" sz="2251" dirty="0" err="1">
                <a:solidFill>
                  <a:srgbClr val="000000"/>
                </a:solidFill>
                <a:latin typeface="Anonymous Pro Bold"/>
              </a:rPr>
              <a:t>móveis</a:t>
            </a:r>
            <a:r>
              <a:rPr lang="en-US" sz="2251" dirty="0">
                <a:solidFill>
                  <a:srgbClr val="000000"/>
                </a:solidFill>
                <a:latin typeface="Anonymous Pro Bold"/>
              </a:rPr>
              <a:t>, </a:t>
            </a:r>
            <a:r>
              <a:rPr lang="en-US" sz="2251" dirty="0" err="1">
                <a:solidFill>
                  <a:srgbClr val="000000"/>
                </a:solidFill>
                <a:latin typeface="Anonymous Pro Bold"/>
              </a:rPr>
              <a:t>há</a:t>
            </a:r>
            <a:r>
              <a:rPr lang="en-US" sz="2251" dirty="0">
                <a:solidFill>
                  <a:srgbClr val="000000"/>
                </a:solidFill>
                <a:latin typeface="Anonymous Pro Bold"/>
              </a:rPr>
              <a:t> a </a:t>
            </a:r>
            <a:r>
              <a:rPr lang="en-US" sz="2251" dirty="0" err="1">
                <a:solidFill>
                  <a:srgbClr val="000000"/>
                </a:solidFill>
                <a:latin typeface="Anonymous Pro Bold"/>
              </a:rPr>
              <a:t>possibilidade</a:t>
            </a:r>
            <a:r>
              <a:rPr lang="en-US" sz="2251" dirty="0">
                <a:solidFill>
                  <a:srgbClr val="000000"/>
                </a:solidFill>
                <a:latin typeface="Anonymous Pro Bold"/>
              </a:rPr>
              <a:t> de </a:t>
            </a:r>
            <a:r>
              <a:rPr lang="en-US" sz="2251" dirty="0" err="1">
                <a:solidFill>
                  <a:srgbClr val="000000"/>
                </a:solidFill>
                <a:latin typeface="Anonymous Pro Bold"/>
              </a:rPr>
              <a:t>alteração</a:t>
            </a:r>
            <a:r>
              <a:rPr lang="en-US" sz="2251" dirty="0">
                <a:solidFill>
                  <a:srgbClr val="000000"/>
                </a:solidFill>
                <a:latin typeface="Anonymous Pro Bold"/>
              </a:rPr>
              <a:t> da </a:t>
            </a:r>
            <a:r>
              <a:rPr lang="en-US" sz="2251" dirty="0" err="1">
                <a:solidFill>
                  <a:srgbClr val="000000"/>
                </a:solidFill>
                <a:latin typeface="Anonymous Pro Bold"/>
              </a:rPr>
              <a:t>qualidade</a:t>
            </a:r>
            <a:r>
              <a:rPr lang="en-US" sz="2251" dirty="0">
                <a:solidFill>
                  <a:srgbClr val="000000"/>
                </a:solidFill>
                <a:latin typeface="Anonymous Pro Bold"/>
              </a:rPr>
              <a:t> do </a:t>
            </a:r>
            <a:r>
              <a:rPr lang="en-US" sz="2251" dirty="0" err="1">
                <a:solidFill>
                  <a:srgbClr val="000000"/>
                </a:solidFill>
                <a:latin typeface="Anonymous Pro Bold"/>
              </a:rPr>
              <a:t>vídeo</a:t>
            </a:r>
            <a:r>
              <a:rPr lang="en-US" sz="2251" dirty="0">
                <a:solidFill>
                  <a:srgbClr val="000000"/>
                </a:solidFill>
                <a:latin typeface="Anonymous Pro Bold"/>
              </a:rPr>
              <a:t> para </a:t>
            </a:r>
            <a:r>
              <a:rPr lang="en-US" sz="2251" dirty="0" err="1">
                <a:solidFill>
                  <a:srgbClr val="000000"/>
                </a:solidFill>
                <a:latin typeface="Anonymous Pro Bold"/>
              </a:rPr>
              <a:t>reduzir</a:t>
            </a:r>
            <a:r>
              <a:rPr lang="en-US" sz="2251" dirty="0">
                <a:solidFill>
                  <a:srgbClr val="000000"/>
                </a:solidFill>
                <a:latin typeface="Anonymous Pro Bold"/>
              </a:rPr>
              <a:t> o </a:t>
            </a:r>
            <a:r>
              <a:rPr lang="en-US" sz="2251" dirty="0" err="1">
                <a:solidFill>
                  <a:srgbClr val="000000"/>
                </a:solidFill>
                <a:latin typeface="Anonymous Pro Bold"/>
              </a:rPr>
              <a:t>consumo</a:t>
            </a:r>
            <a:r>
              <a:rPr lang="en-US" sz="2251" dirty="0">
                <a:solidFill>
                  <a:srgbClr val="000000"/>
                </a:solidFill>
                <a:latin typeface="Anonymous Pro Bold"/>
              </a:rPr>
              <a:t> dos dados </a:t>
            </a:r>
            <a:r>
              <a:rPr lang="en-US" sz="2251" dirty="0" err="1">
                <a:solidFill>
                  <a:srgbClr val="000000"/>
                </a:solidFill>
                <a:latin typeface="Anonymous Pro Bold"/>
              </a:rPr>
              <a:t>móveis</a:t>
            </a:r>
            <a:r>
              <a:rPr lang="en-US" sz="2251" dirty="0">
                <a:solidFill>
                  <a:srgbClr val="000000"/>
                </a:solidFill>
                <a:latin typeface="Anonymous Pro Bold"/>
              </a:rPr>
              <a:t>. </a:t>
            </a:r>
            <a:r>
              <a:rPr lang="en-US" sz="2251" dirty="0" err="1">
                <a:solidFill>
                  <a:srgbClr val="000000"/>
                </a:solidFill>
                <a:latin typeface="Anonymous Pro Bold"/>
              </a:rPr>
              <a:t>Além</a:t>
            </a:r>
            <a:r>
              <a:rPr lang="en-US" sz="2251" dirty="0">
                <a:solidFill>
                  <a:srgbClr val="000000"/>
                </a:solidFill>
                <a:latin typeface="Anonymous Pro Bold"/>
              </a:rPr>
              <a:t> </a:t>
            </a:r>
            <a:r>
              <a:rPr lang="en-US" sz="2251" dirty="0" err="1">
                <a:solidFill>
                  <a:srgbClr val="000000"/>
                </a:solidFill>
                <a:latin typeface="Anonymous Pro Bold"/>
              </a:rPr>
              <a:t>disso</a:t>
            </a:r>
            <a:r>
              <a:rPr lang="en-US" sz="2251" dirty="0">
                <a:solidFill>
                  <a:srgbClr val="000000"/>
                </a:solidFill>
                <a:latin typeface="Anonymous Pro Bold"/>
              </a:rPr>
              <a:t>, </a:t>
            </a:r>
            <a:r>
              <a:rPr lang="en-US" sz="2251" dirty="0" err="1">
                <a:solidFill>
                  <a:srgbClr val="000000"/>
                </a:solidFill>
                <a:latin typeface="Anonymous Pro Bold"/>
              </a:rPr>
              <a:t>existe</a:t>
            </a:r>
            <a:r>
              <a:rPr lang="en-US" sz="2251" dirty="0">
                <a:solidFill>
                  <a:srgbClr val="000000"/>
                </a:solidFill>
                <a:latin typeface="Anonymous Pro Bold"/>
              </a:rPr>
              <a:t> </a:t>
            </a:r>
            <a:r>
              <a:rPr lang="en-US" sz="2251" dirty="0" err="1">
                <a:solidFill>
                  <a:srgbClr val="000000"/>
                </a:solidFill>
                <a:latin typeface="Anonymous Pro Bold"/>
              </a:rPr>
              <a:t>também</a:t>
            </a:r>
            <a:r>
              <a:rPr lang="en-US" sz="2251" dirty="0">
                <a:solidFill>
                  <a:srgbClr val="000000"/>
                </a:solidFill>
                <a:latin typeface="Anonymous Pro Bold"/>
              </a:rPr>
              <a:t> a chance de </a:t>
            </a:r>
            <a:r>
              <a:rPr lang="en-US" sz="2251" dirty="0" err="1">
                <a:solidFill>
                  <a:srgbClr val="000000"/>
                </a:solidFill>
                <a:latin typeface="Anonymous Pro Bold"/>
              </a:rPr>
              <a:t>aquecimento</a:t>
            </a:r>
            <a:r>
              <a:rPr lang="en-US" sz="2251" dirty="0">
                <a:solidFill>
                  <a:srgbClr val="000000"/>
                </a:solidFill>
                <a:latin typeface="Anonymous Pro Bold"/>
              </a:rPr>
              <a:t> do </a:t>
            </a:r>
            <a:r>
              <a:rPr lang="en-US" sz="2251" dirty="0" err="1">
                <a:solidFill>
                  <a:srgbClr val="000000"/>
                </a:solidFill>
                <a:latin typeface="Anonymous Pro Bold"/>
              </a:rPr>
              <a:t>telemóvel</a:t>
            </a:r>
            <a:r>
              <a:rPr lang="en-US" sz="2251" dirty="0">
                <a:solidFill>
                  <a:srgbClr val="000000"/>
                </a:solidFill>
                <a:latin typeface="Anonymous Pro Bold"/>
              </a:rPr>
              <a:t> </a:t>
            </a:r>
            <a:r>
              <a:rPr lang="en-US" sz="2251" dirty="0" err="1">
                <a:solidFill>
                  <a:srgbClr val="000000"/>
                </a:solidFill>
                <a:latin typeface="Anonymous Pro Bold"/>
              </a:rPr>
              <a:t>pelo</a:t>
            </a:r>
            <a:r>
              <a:rPr lang="en-US" sz="2251" dirty="0">
                <a:solidFill>
                  <a:srgbClr val="000000"/>
                </a:solidFill>
                <a:latin typeface="Anonymous Pro Bold"/>
              </a:rPr>
              <a:t> </a:t>
            </a:r>
            <a:r>
              <a:rPr lang="en-US" sz="2251" dirty="0" err="1">
                <a:solidFill>
                  <a:srgbClr val="000000"/>
                </a:solidFill>
                <a:latin typeface="Anonymous Pro Bold"/>
              </a:rPr>
              <a:t>uso</a:t>
            </a:r>
            <a:r>
              <a:rPr lang="en-US" sz="2251" dirty="0">
                <a:solidFill>
                  <a:srgbClr val="000000"/>
                </a:solidFill>
                <a:latin typeface="Anonymous Pro Bold"/>
              </a:rPr>
              <a:t> </a:t>
            </a:r>
            <a:r>
              <a:rPr lang="en-US" sz="2251" dirty="0" err="1">
                <a:solidFill>
                  <a:srgbClr val="000000"/>
                </a:solidFill>
                <a:latin typeface="Anonymous Pro Bold"/>
              </a:rPr>
              <a:t>prolongado</a:t>
            </a:r>
            <a:r>
              <a:rPr lang="en-US" sz="2251" dirty="0">
                <a:solidFill>
                  <a:srgbClr val="000000"/>
                </a:solidFill>
                <a:latin typeface="Anonymous Pro Bold"/>
              </a:rPr>
              <a:t> do </a:t>
            </a:r>
            <a:r>
              <a:rPr lang="en-US" sz="2251" dirty="0" err="1">
                <a:solidFill>
                  <a:srgbClr val="000000"/>
                </a:solidFill>
                <a:latin typeface="Anonymous Pro Bold"/>
              </a:rPr>
              <a:t>dispositivo</a:t>
            </a:r>
            <a:r>
              <a:rPr lang="en-US" sz="2251" dirty="0">
                <a:solidFill>
                  <a:srgbClr val="000000"/>
                </a:solidFill>
                <a:latin typeface="Anonymous Pro Bold"/>
              </a:rPr>
              <a:t>, e </a:t>
            </a:r>
            <a:r>
              <a:rPr lang="en-US" sz="2251" dirty="0" err="1">
                <a:solidFill>
                  <a:srgbClr val="000000"/>
                </a:solidFill>
                <a:latin typeface="Anonymous Pro Bold"/>
              </a:rPr>
              <a:t>devido</a:t>
            </a:r>
            <a:r>
              <a:rPr lang="en-US" sz="2251" dirty="0">
                <a:solidFill>
                  <a:srgbClr val="000000"/>
                </a:solidFill>
                <a:latin typeface="Anonymous Pro Bold"/>
              </a:rPr>
              <a:t> </a:t>
            </a:r>
            <a:r>
              <a:rPr lang="en-US" sz="2251" dirty="0" err="1">
                <a:solidFill>
                  <a:srgbClr val="000000"/>
                </a:solidFill>
                <a:latin typeface="Anonymous Pro Bold"/>
              </a:rPr>
              <a:t>ao</a:t>
            </a:r>
            <a:r>
              <a:rPr lang="en-US" sz="2251" dirty="0">
                <a:solidFill>
                  <a:srgbClr val="000000"/>
                </a:solidFill>
                <a:latin typeface="Anonymous Pro Bold"/>
              </a:rPr>
              <a:t> </a:t>
            </a:r>
            <a:r>
              <a:rPr lang="en-US" sz="2251" dirty="0" err="1">
                <a:solidFill>
                  <a:srgbClr val="000000"/>
                </a:solidFill>
                <a:latin typeface="Anonymous Pro Bold"/>
              </a:rPr>
              <a:t>uso</a:t>
            </a:r>
            <a:r>
              <a:rPr lang="en-US" sz="2251" dirty="0">
                <a:solidFill>
                  <a:srgbClr val="000000"/>
                </a:solidFill>
                <a:latin typeface="Anonymous Pro Bold"/>
              </a:rPr>
              <a:t> de </a:t>
            </a:r>
            <a:r>
              <a:rPr lang="en-US" sz="2251" dirty="0" err="1">
                <a:solidFill>
                  <a:srgbClr val="000000"/>
                </a:solidFill>
                <a:latin typeface="Anonymous Pro Bold"/>
              </a:rPr>
              <a:t>uma</a:t>
            </a:r>
            <a:r>
              <a:rPr lang="en-US" sz="2251" dirty="0">
                <a:solidFill>
                  <a:srgbClr val="000000"/>
                </a:solidFill>
                <a:latin typeface="Anonymous Pro Bold"/>
              </a:rPr>
              <a:t> </a:t>
            </a:r>
            <a:r>
              <a:rPr lang="en-US" sz="2251" dirty="0" err="1">
                <a:solidFill>
                  <a:srgbClr val="000000"/>
                </a:solidFill>
                <a:latin typeface="Anonymous Pro Bold"/>
              </a:rPr>
              <a:t>grande</a:t>
            </a:r>
            <a:r>
              <a:rPr lang="en-US" sz="2251" dirty="0">
                <a:solidFill>
                  <a:srgbClr val="000000"/>
                </a:solidFill>
                <a:latin typeface="Anonymous Pro Bold"/>
              </a:rPr>
              <a:t> </a:t>
            </a:r>
            <a:r>
              <a:rPr lang="en-US" sz="2251" dirty="0" err="1">
                <a:solidFill>
                  <a:srgbClr val="000000"/>
                </a:solidFill>
                <a:latin typeface="Anonymous Pro Bold"/>
              </a:rPr>
              <a:t>quantidade</a:t>
            </a:r>
            <a:r>
              <a:rPr lang="en-US" sz="2251" dirty="0">
                <a:solidFill>
                  <a:srgbClr val="000000"/>
                </a:solidFill>
                <a:latin typeface="Anonymous Pro Bold"/>
              </a:rPr>
              <a:t> de </a:t>
            </a:r>
            <a:r>
              <a:rPr lang="en-US" sz="2251" dirty="0" err="1">
                <a:solidFill>
                  <a:srgbClr val="000000"/>
                </a:solidFill>
                <a:latin typeface="Anonymous Pro Bold"/>
              </a:rPr>
              <a:t>memória</a:t>
            </a:r>
            <a:r>
              <a:rPr lang="en-US" sz="2251" dirty="0">
                <a:solidFill>
                  <a:srgbClr val="000000"/>
                </a:solidFill>
                <a:latin typeface="Anonymous Pro Bold"/>
              </a:rPr>
              <a:t>. </a:t>
            </a:r>
            <a:r>
              <a:rPr lang="en-US" sz="2251" dirty="0" err="1">
                <a:solidFill>
                  <a:srgbClr val="000000"/>
                </a:solidFill>
                <a:latin typeface="Anonymous Pro Bold"/>
              </a:rPr>
              <a:t>Então</a:t>
            </a:r>
            <a:r>
              <a:rPr lang="en-US" sz="2251" dirty="0">
                <a:solidFill>
                  <a:srgbClr val="000000"/>
                </a:solidFill>
                <a:latin typeface="Anonymous Pro Bold"/>
              </a:rPr>
              <a:t> </a:t>
            </a:r>
            <a:r>
              <a:rPr lang="en-US" sz="2251" dirty="0" err="1">
                <a:solidFill>
                  <a:srgbClr val="000000"/>
                </a:solidFill>
                <a:latin typeface="Anonymous Pro Bold"/>
              </a:rPr>
              <a:t>alteração</a:t>
            </a:r>
            <a:r>
              <a:rPr lang="en-US" sz="2251" dirty="0">
                <a:solidFill>
                  <a:srgbClr val="000000"/>
                </a:solidFill>
                <a:latin typeface="Anonymous Pro Bold"/>
              </a:rPr>
              <a:t> da </a:t>
            </a:r>
            <a:r>
              <a:rPr lang="en-US" sz="2251" dirty="0" err="1">
                <a:solidFill>
                  <a:srgbClr val="000000"/>
                </a:solidFill>
                <a:latin typeface="Anonymous Pro Bold"/>
              </a:rPr>
              <a:t>qualidade</a:t>
            </a:r>
            <a:r>
              <a:rPr lang="en-US" sz="2251" dirty="0">
                <a:solidFill>
                  <a:srgbClr val="000000"/>
                </a:solidFill>
                <a:latin typeface="Anonymous Pro Bold"/>
              </a:rPr>
              <a:t>, serve  para </a:t>
            </a:r>
            <a:r>
              <a:rPr lang="en-US" sz="2251" dirty="0" err="1">
                <a:solidFill>
                  <a:srgbClr val="000000"/>
                </a:solidFill>
                <a:latin typeface="Anonymous Pro Bold"/>
              </a:rPr>
              <a:t>aumentar</a:t>
            </a:r>
            <a:r>
              <a:rPr lang="en-US" sz="2251" dirty="0">
                <a:solidFill>
                  <a:srgbClr val="000000"/>
                </a:solidFill>
                <a:latin typeface="Anonymous Pro Bold"/>
              </a:rPr>
              <a:t> a </a:t>
            </a:r>
            <a:r>
              <a:rPr lang="en-US" sz="2251" dirty="0" err="1">
                <a:solidFill>
                  <a:srgbClr val="000000"/>
                </a:solidFill>
                <a:latin typeface="Anonymous Pro Bold"/>
              </a:rPr>
              <a:t>velocidade</a:t>
            </a:r>
            <a:r>
              <a:rPr lang="en-US" sz="2251" dirty="0">
                <a:solidFill>
                  <a:srgbClr val="000000"/>
                </a:solidFill>
                <a:latin typeface="Anonymous Pro Bold"/>
              </a:rPr>
              <a:t> de </a:t>
            </a:r>
            <a:r>
              <a:rPr lang="en-US" sz="2251" dirty="0" err="1">
                <a:solidFill>
                  <a:srgbClr val="000000"/>
                </a:solidFill>
                <a:latin typeface="Anonymous Pro Bold"/>
              </a:rPr>
              <a:t>processamento</a:t>
            </a:r>
            <a:r>
              <a:rPr lang="en-US" sz="2251" dirty="0">
                <a:solidFill>
                  <a:srgbClr val="000000"/>
                </a:solidFill>
                <a:latin typeface="Anonymous Pro Bold"/>
              </a:rPr>
              <a:t>, </a:t>
            </a:r>
            <a:r>
              <a:rPr lang="en-US" sz="2251" dirty="0" err="1">
                <a:solidFill>
                  <a:srgbClr val="000000"/>
                </a:solidFill>
                <a:latin typeface="Anonymous Pro Bold"/>
              </a:rPr>
              <a:t>diminuição</a:t>
            </a:r>
            <a:r>
              <a:rPr lang="en-US" sz="2251" dirty="0">
                <a:solidFill>
                  <a:srgbClr val="000000"/>
                </a:solidFill>
                <a:latin typeface="Anonymous Pro Bold"/>
              </a:rPr>
              <a:t> do </a:t>
            </a:r>
            <a:r>
              <a:rPr lang="en-US" sz="2251" dirty="0" err="1">
                <a:solidFill>
                  <a:srgbClr val="000000"/>
                </a:solidFill>
                <a:latin typeface="Anonymous Pro Bold"/>
              </a:rPr>
              <a:t>tamanho</a:t>
            </a:r>
            <a:r>
              <a:rPr lang="en-US" sz="2251" dirty="0">
                <a:solidFill>
                  <a:srgbClr val="000000"/>
                </a:solidFill>
                <a:latin typeface="Anonymous Pro Bold"/>
              </a:rPr>
              <a:t> do </a:t>
            </a:r>
            <a:r>
              <a:rPr lang="en-US" sz="2251" dirty="0" err="1">
                <a:solidFill>
                  <a:srgbClr val="000000"/>
                </a:solidFill>
                <a:latin typeface="Anonymous Pro Bold"/>
              </a:rPr>
              <a:t>arquivo</a:t>
            </a:r>
            <a:r>
              <a:rPr lang="en-US" sz="2251" dirty="0">
                <a:solidFill>
                  <a:srgbClr val="000000"/>
                </a:solidFill>
                <a:latin typeface="Anonymous Pro Bold"/>
              </a:rPr>
              <a:t>, </a:t>
            </a:r>
            <a:r>
              <a:rPr lang="en-US" sz="2251" dirty="0" err="1">
                <a:solidFill>
                  <a:srgbClr val="000000"/>
                </a:solidFill>
                <a:latin typeface="Anonymous Pro Bold"/>
              </a:rPr>
              <a:t>além</a:t>
            </a:r>
            <a:r>
              <a:rPr lang="en-US" sz="2251" dirty="0">
                <a:solidFill>
                  <a:srgbClr val="000000"/>
                </a:solidFill>
                <a:latin typeface="Anonymous Pro Bold"/>
              </a:rPr>
              <a:t> de </a:t>
            </a:r>
            <a:r>
              <a:rPr lang="en-US" sz="2251" dirty="0" err="1">
                <a:solidFill>
                  <a:srgbClr val="000000"/>
                </a:solidFill>
                <a:latin typeface="Anonymous Pro Bold"/>
              </a:rPr>
              <a:t>reduzir</a:t>
            </a:r>
            <a:r>
              <a:rPr lang="en-US" sz="2251" dirty="0">
                <a:solidFill>
                  <a:srgbClr val="000000"/>
                </a:solidFill>
                <a:latin typeface="Anonymous Pro Bold"/>
              </a:rPr>
              <a:t> o </a:t>
            </a:r>
            <a:r>
              <a:rPr lang="en-US" sz="2251" dirty="0" err="1">
                <a:solidFill>
                  <a:srgbClr val="000000"/>
                </a:solidFill>
                <a:latin typeface="Anonymous Pro Bold"/>
              </a:rPr>
              <a:t>aquecimento</a:t>
            </a:r>
            <a:r>
              <a:rPr lang="en-US" sz="2251" dirty="0">
                <a:solidFill>
                  <a:srgbClr val="000000"/>
                </a:solidFill>
                <a:latin typeface="Anonymous Pro Bold"/>
              </a:rPr>
              <a:t> do </a:t>
            </a:r>
            <a:r>
              <a:rPr lang="en-US" sz="2251" dirty="0" err="1">
                <a:solidFill>
                  <a:srgbClr val="000000"/>
                </a:solidFill>
                <a:latin typeface="Anonymous Pro Bold"/>
              </a:rPr>
              <a:t>celular</a:t>
            </a:r>
            <a:r>
              <a:rPr lang="en-US" sz="2251" dirty="0">
                <a:solidFill>
                  <a:srgbClr val="000000"/>
                </a:solidFill>
                <a:latin typeface="Anonymous Pro Bold"/>
              </a:rPr>
              <a:t>, o </a:t>
            </a:r>
            <a:r>
              <a:rPr lang="en-US" sz="2251" dirty="0" err="1">
                <a:solidFill>
                  <a:srgbClr val="000000"/>
                </a:solidFill>
                <a:latin typeface="Anonymous Pro Bold"/>
              </a:rPr>
              <a:t>consumo</a:t>
            </a:r>
            <a:r>
              <a:rPr lang="en-US" sz="2251" dirty="0">
                <a:solidFill>
                  <a:srgbClr val="000000"/>
                </a:solidFill>
                <a:latin typeface="Anonymous Pro Bold"/>
              </a:rPr>
              <a:t> de dados </a:t>
            </a:r>
            <a:r>
              <a:rPr lang="en-US" sz="2251" dirty="0" err="1">
                <a:solidFill>
                  <a:srgbClr val="000000"/>
                </a:solidFill>
                <a:latin typeface="Anonymous Pro Bold"/>
              </a:rPr>
              <a:t>móveis</a:t>
            </a:r>
            <a:r>
              <a:rPr lang="en-US" sz="2251" dirty="0">
                <a:solidFill>
                  <a:srgbClr val="000000"/>
                </a:solidFill>
                <a:latin typeface="Anonymous Pro Bold"/>
              </a:rPr>
              <a:t> e de </a:t>
            </a:r>
            <a:r>
              <a:rPr lang="en-US" sz="2251" dirty="0" err="1">
                <a:solidFill>
                  <a:srgbClr val="000000"/>
                </a:solidFill>
                <a:latin typeface="Anonymous Pro Bold"/>
              </a:rPr>
              <a:t>bateria</a:t>
            </a:r>
            <a:r>
              <a:rPr lang="en-US" sz="2251" dirty="0">
                <a:solidFill>
                  <a:srgbClr val="000000"/>
                </a:solidFill>
                <a:latin typeface="Anonymous Pro Bold"/>
              </a:rPr>
              <a:t>. No </a:t>
            </a:r>
            <a:r>
              <a:rPr lang="en-US" sz="2251" dirty="0" err="1">
                <a:solidFill>
                  <a:srgbClr val="000000"/>
                </a:solidFill>
                <a:latin typeface="Anonymous Pro Bold"/>
              </a:rPr>
              <a:t>Computador</a:t>
            </a:r>
            <a:r>
              <a:rPr lang="en-US" sz="2251" dirty="0">
                <a:solidFill>
                  <a:srgbClr val="000000"/>
                </a:solidFill>
                <a:latin typeface="Anonymous Pro Bold"/>
              </a:rPr>
              <a:t>, </a:t>
            </a:r>
            <a:r>
              <a:rPr lang="en-US" sz="2251" dirty="0" err="1">
                <a:solidFill>
                  <a:srgbClr val="000000"/>
                </a:solidFill>
                <a:latin typeface="Anonymous Pro Bold"/>
              </a:rPr>
              <a:t>eu</a:t>
            </a:r>
            <a:r>
              <a:rPr lang="en-US" sz="2251" dirty="0">
                <a:solidFill>
                  <a:srgbClr val="000000"/>
                </a:solidFill>
                <a:latin typeface="Anonymous Pro Bold"/>
              </a:rPr>
              <a:t> </a:t>
            </a:r>
            <a:r>
              <a:rPr lang="en-US" sz="2251" dirty="0" err="1">
                <a:solidFill>
                  <a:srgbClr val="000000"/>
                </a:solidFill>
                <a:latin typeface="Anonymous Pro Bold"/>
              </a:rPr>
              <a:t>suponho</a:t>
            </a:r>
            <a:r>
              <a:rPr lang="en-US" sz="2251" dirty="0">
                <a:solidFill>
                  <a:srgbClr val="000000"/>
                </a:solidFill>
                <a:latin typeface="Anonymous Pro Bold"/>
              </a:rPr>
              <a:t> que </a:t>
            </a:r>
            <a:r>
              <a:rPr lang="en-US" sz="2251" dirty="0" err="1">
                <a:solidFill>
                  <a:srgbClr val="000000"/>
                </a:solidFill>
                <a:latin typeface="Anonymous Pro Bold"/>
              </a:rPr>
              <a:t>deve</a:t>
            </a:r>
            <a:r>
              <a:rPr lang="en-US" sz="2251" dirty="0">
                <a:solidFill>
                  <a:srgbClr val="000000"/>
                </a:solidFill>
                <a:latin typeface="Anonymous Pro Bold"/>
              </a:rPr>
              <a:t>-se </a:t>
            </a:r>
            <a:r>
              <a:rPr lang="en-US" sz="2251" dirty="0" err="1">
                <a:solidFill>
                  <a:srgbClr val="000000"/>
                </a:solidFill>
                <a:latin typeface="Anonymous Pro Bold"/>
              </a:rPr>
              <a:t>ao</a:t>
            </a:r>
            <a:r>
              <a:rPr lang="en-US" sz="2251" dirty="0">
                <a:solidFill>
                  <a:srgbClr val="000000"/>
                </a:solidFill>
                <a:latin typeface="Anonymous Pro Bold"/>
              </a:rPr>
              <a:t> </a:t>
            </a:r>
            <a:r>
              <a:rPr lang="en-US" sz="2251" dirty="0" err="1">
                <a:solidFill>
                  <a:srgbClr val="000000"/>
                </a:solidFill>
                <a:latin typeface="Anonymous Pro Bold"/>
              </a:rPr>
              <a:t>fato</a:t>
            </a:r>
            <a:r>
              <a:rPr lang="en-US" sz="2251" dirty="0">
                <a:solidFill>
                  <a:srgbClr val="000000"/>
                </a:solidFill>
                <a:latin typeface="Anonymous Pro Bold"/>
              </a:rPr>
              <a:t> de que </a:t>
            </a:r>
            <a:r>
              <a:rPr lang="en-US" sz="2251" dirty="0" err="1">
                <a:solidFill>
                  <a:srgbClr val="000000"/>
                </a:solidFill>
                <a:latin typeface="Anonymous Pro Bold"/>
              </a:rPr>
              <a:t>atualmente</a:t>
            </a:r>
            <a:r>
              <a:rPr lang="en-US" sz="2251" dirty="0">
                <a:solidFill>
                  <a:srgbClr val="000000"/>
                </a:solidFill>
                <a:latin typeface="Anonymous Pro Bold"/>
              </a:rPr>
              <a:t> </a:t>
            </a:r>
            <a:r>
              <a:rPr lang="en-US" sz="2251" dirty="0" err="1">
                <a:solidFill>
                  <a:srgbClr val="000000"/>
                </a:solidFill>
                <a:latin typeface="Anonymous Pro Bold"/>
              </a:rPr>
              <a:t>utiliza</a:t>
            </a:r>
            <a:r>
              <a:rPr lang="en-US" sz="2251" dirty="0">
                <a:solidFill>
                  <a:srgbClr val="000000"/>
                </a:solidFill>
                <a:latin typeface="Anonymous Pro Bold"/>
              </a:rPr>
              <a:t>-se </a:t>
            </a:r>
            <a:r>
              <a:rPr lang="en-US" sz="2251" dirty="0" err="1">
                <a:solidFill>
                  <a:srgbClr val="000000"/>
                </a:solidFill>
                <a:latin typeface="Anonymous Pro Bold"/>
              </a:rPr>
              <a:t>mais</a:t>
            </a:r>
            <a:r>
              <a:rPr lang="en-US" sz="2251" dirty="0">
                <a:solidFill>
                  <a:srgbClr val="000000"/>
                </a:solidFill>
                <a:latin typeface="Anonymous Pro Bold"/>
              </a:rPr>
              <a:t> </a:t>
            </a:r>
            <a:r>
              <a:rPr lang="en-US" sz="2251" dirty="0" err="1">
                <a:solidFill>
                  <a:srgbClr val="000000"/>
                </a:solidFill>
                <a:latin typeface="Anonymous Pro Bold"/>
              </a:rPr>
              <a:t>os</a:t>
            </a:r>
            <a:r>
              <a:rPr lang="en-US" sz="2251" dirty="0">
                <a:solidFill>
                  <a:srgbClr val="000000"/>
                </a:solidFill>
                <a:latin typeface="Anonymous Pro Bold"/>
              </a:rPr>
              <a:t> laptops, </a:t>
            </a:r>
            <a:r>
              <a:rPr lang="en-US" sz="2251" dirty="0" err="1">
                <a:solidFill>
                  <a:srgbClr val="000000"/>
                </a:solidFill>
                <a:latin typeface="Anonymous Pro Bold"/>
              </a:rPr>
              <a:t>assim</a:t>
            </a:r>
            <a:r>
              <a:rPr lang="en-US" sz="2251" dirty="0">
                <a:solidFill>
                  <a:srgbClr val="000000"/>
                </a:solidFill>
                <a:latin typeface="Anonymous Pro Bold"/>
              </a:rPr>
              <a:t>, a </a:t>
            </a:r>
            <a:r>
              <a:rPr lang="en-US" sz="2251" dirty="0" err="1">
                <a:solidFill>
                  <a:srgbClr val="000000"/>
                </a:solidFill>
                <a:latin typeface="Anonymous Pro Bold"/>
              </a:rPr>
              <a:t>qualidade</a:t>
            </a:r>
            <a:r>
              <a:rPr lang="en-US" sz="2251" dirty="0">
                <a:solidFill>
                  <a:srgbClr val="000000"/>
                </a:solidFill>
                <a:latin typeface="Anonymous Pro Bold"/>
              </a:rPr>
              <a:t> da internet </a:t>
            </a:r>
            <a:r>
              <a:rPr lang="en-US" sz="2251" dirty="0" err="1">
                <a:solidFill>
                  <a:srgbClr val="000000"/>
                </a:solidFill>
                <a:latin typeface="Anonymous Pro Bold"/>
              </a:rPr>
              <a:t>também</a:t>
            </a:r>
            <a:r>
              <a:rPr lang="en-US" sz="2251" dirty="0">
                <a:solidFill>
                  <a:srgbClr val="000000"/>
                </a:solidFill>
                <a:latin typeface="Anonymous Pro Bold"/>
              </a:rPr>
              <a:t> </a:t>
            </a:r>
            <a:r>
              <a:rPr lang="en-US" sz="2251" dirty="0" err="1">
                <a:solidFill>
                  <a:srgbClr val="000000"/>
                </a:solidFill>
                <a:latin typeface="Anonymous Pro Bold"/>
              </a:rPr>
              <a:t>passou</a:t>
            </a:r>
            <a:r>
              <a:rPr lang="en-US" sz="2251" dirty="0">
                <a:solidFill>
                  <a:srgbClr val="000000"/>
                </a:solidFill>
                <a:latin typeface="Anonymous Pro Bold"/>
              </a:rPr>
              <a:t> a ser um </a:t>
            </a:r>
            <a:r>
              <a:rPr lang="en-US" sz="2251" dirty="0" err="1">
                <a:solidFill>
                  <a:srgbClr val="000000"/>
                </a:solidFill>
                <a:latin typeface="Anonymous Pro Bold"/>
              </a:rPr>
              <a:t>fator</a:t>
            </a:r>
            <a:r>
              <a:rPr lang="en-US" sz="2251" dirty="0">
                <a:solidFill>
                  <a:srgbClr val="000000"/>
                </a:solidFill>
                <a:latin typeface="Anonymous Pro Bold"/>
              </a:rPr>
              <a:t> a se </a:t>
            </a:r>
            <a:r>
              <a:rPr lang="en-US" sz="2251" dirty="0" err="1">
                <a:solidFill>
                  <a:srgbClr val="000000"/>
                </a:solidFill>
                <a:latin typeface="Anonymous Pro Bold"/>
              </a:rPr>
              <a:t>considerar</a:t>
            </a:r>
            <a:r>
              <a:rPr lang="en-US" sz="2251" dirty="0">
                <a:solidFill>
                  <a:srgbClr val="000000"/>
                </a:solidFill>
                <a:latin typeface="Anonymous Pro Bold"/>
              </a:rPr>
              <a:t>.</a:t>
            </a:r>
          </a:p>
          <a:p>
            <a:pPr algn="just">
              <a:lnSpc>
                <a:spcPts val="3152"/>
              </a:lnSpc>
            </a:pPr>
            <a:r>
              <a:rPr lang="en-US" sz="2251" dirty="0">
                <a:solidFill>
                  <a:srgbClr val="000000"/>
                </a:solidFill>
                <a:latin typeface="Anonymous Pro Bold"/>
              </a:rPr>
              <a:t>              </a:t>
            </a:r>
          </a:p>
          <a:p>
            <a:pPr algn="just">
              <a:lnSpc>
                <a:spcPts val="3152"/>
              </a:lnSpc>
            </a:pPr>
            <a:r>
              <a:rPr lang="en-US" sz="2251" dirty="0" err="1">
                <a:solidFill>
                  <a:srgbClr val="000000"/>
                </a:solidFill>
                <a:latin typeface="Anonymous Pro Bold"/>
              </a:rPr>
              <a:t>Ademais</a:t>
            </a:r>
            <a:r>
              <a:rPr lang="en-US" sz="2251" dirty="0">
                <a:solidFill>
                  <a:srgbClr val="000000"/>
                </a:solidFill>
                <a:latin typeface="Anonymous Pro Bold"/>
              </a:rPr>
              <a:t>, é </a:t>
            </a:r>
            <a:r>
              <a:rPr lang="en-US" sz="2251" dirty="0" err="1">
                <a:solidFill>
                  <a:srgbClr val="000000"/>
                </a:solidFill>
                <a:latin typeface="Anonymous Pro Bold"/>
              </a:rPr>
              <a:t>visível</a:t>
            </a:r>
            <a:r>
              <a:rPr lang="en-US" sz="2251" dirty="0">
                <a:solidFill>
                  <a:srgbClr val="000000"/>
                </a:solidFill>
                <a:latin typeface="Anonymous Pro Bold"/>
              </a:rPr>
              <a:t> que </a:t>
            </a:r>
            <a:r>
              <a:rPr lang="en-US" sz="2251" dirty="0" err="1">
                <a:solidFill>
                  <a:srgbClr val="000000"/>
                </a:solidFill>
                <a:latin typeface="Anonymous Pro Bold"/>
              </a:rPr>
              <a:t>existe</a:t>
            </a:r>
            <a:r>
              <a:rPr lang="en-US" sz="2251" dirty="0">
                <a:solidFill>
                  <a:srgbClr val="000000"/>
                </a:solidFill>
                <a:latin typeface="Anonymous Pro Bold"/>
              </a:rPr>
              <a:t> </a:t>
            </a:r>
            <a:r>
              <a:rPr lang="en-US" sz="2251" dirty="0" err="1">
                <a:solidFill>
                  <a:srgbClr val="000000"/>
                </a:solidFill>
                <a:latin typeface="Anonymous Pro Bold"/>
              </a:rPr>
              <a:t>uma</a:t>
            </a:r>
            <a:r>
              <a:rPr lang="en-US" sz="2251" dirty="0">
                <a:solidFill>
                  <a:srgbClr val="000000"/>
                </a:solidFill>
                <a:latin typeface="Anonymous Pro Bold"/>
              </a:rPr>
              <a:t> </a:t>
            </a:r>
            <a:r>
              <a:rPr lang="en-US" sz="2251" dirty="0" err="1">
                <a:solidFill>
                  <a:srgbClr val="000000"/>
                </a:solidFill>
                <a:latin typeface="Anonymous Pro Bold"/>
              </a:rPr>
              <a:t>diminuta</a:t>
            </a:r>
            <a:r>
              <a:rPr lang="en-US" sz="2251" dirty="0">
                <a:solidFill>
                  <a:srgbClr val="000000"/>
                </a:solidFill>
                <a:latin typeface="Anonymous Pro Bold"/>
              </a:rPr>
              <a:t> rede social, que </a:t>
            </a:r>
            <a:r>
              <a:rPr lang="en-US" sz="2251" dirty="0" err="1">
                <a:solidFill>
                  <a:srgbClr val="000000"/>
                </a:solidFill>
                <a:latin typeface="Anonymous Pro Bold"/>
              </a:rPr>
              <a:t>funcionam</a:t>
            </a:r>
            <a:r>
              <a:rPr lang="en-US" sz="2251" dirty="0">
                <a:solidFill>
                  <a:srgbClr val="000000"/>
                </a:solidFill>
                <a:latin typeface="Anonymous Pro Bold"/>
              </a:rPr>
              <a:t> </a:t>
            </a:r>
            <a:r>
              <a:rPr lang="en-US" sz="2251" dirty="0" err="1">
                <a:solidFill>
                  <a:srgbClr val="000000"/>
                </a:solidFill>
                <a:latin typeface="Anonymous Pro Bold"/>
              </a:rPr>
              <a:t>exatamente</a:t>
            </a:r>
            <a:r>
              <a:rPr lang="en-US" sz="2251" dirty="0">
                <a:solidFill>
                  <a:srgbClr val="000000"/>
                </a:solidFill>
                <a:latin typeface="Anonymous Pro Bold"/>
              </a:rPr>
              <a:t> da </a:t>
            </a:r>
            <a:r>
              <a:rPr lang="en-US" sz="2251" dirty="0" err="1">
                <a:solidFill>
                  <a:srgbClr val="000000"/>
                </a:solidFill>
                <a:latin typeface="Anonymous Pro Bold"/>
              </a:rPr>
              <a:t>mesma</a:t>
            </a:r>
            <a:r>
              <a:rPr lang="en-US" sz="2251" dirty="0">
                <a:solidFill>
                  <a:srgbClr val="000000"/>
                </a:solidFill>
                <a:latin typeface="Anonymous Pro Bold"/>
              </a:rPr>
              <a:t> forma </a:t>
            </a:r>
            <a:r>
              <a:rPr lang="en-US" sz="2251" dirty="0" err="1">
                <a:solidFill>
                  <a:srgbClr val="000000"/>
                </a:solidFill>
                <a:latin typeface="Anonymous Pro Bold"/>
              </a:rPr>
              <a:t>em</a:t>
            </a:r>
            <a:r>
              <a:rPr lang="en-US" sz="2251" dirty="0">
                <a:solidFill>
                  <a:srgbClr val="000000"/>
                </a:solidFill>
                <a:latin typeface="Anonymous Pro Bold"/>
              </a:rPr>
              <a:t> ambas as </a:t>
            </a:r>
            <a:r>
              <a:rPr lang="en-US" sz="2251" dirty="0" err="1">
                <a:solidFill>
                  <a:srgbClr val="000000"/>
                </a:solidFill>
                <a:latin typeface="Anonymous Pro Bold"/>
              </a:rPr>
              <a:t>versões</a:t>
            </a:r>
            <a:r>
              <a:rPr lang="en-US" sz="2251" dirty="0">
                <a:solidFill>
                  <a:srgbClr val="000000"/>
                </a:solidFill>
                <a:latin typeface="Anonymous Pro Bold"/>
              </a:rPr>
              <a:t>. Na rede social </a:t>
            </a:r>
            <a:r>
              <a:rPr lang="en-US" sz="2251" dirty="0" err="1">
                <a:solidFill>
                  <a:srgbClr val="000000"/>
                </a:solidFill>
                <a:latin typeface="Anonymous Pro Bold"/>
              </a:rPr>
              <a:t>disponível</a:t>
            </a:r>
            <a:r>
              <a:rPr lang="en-US" sz="2251" dirty="0">
                <a:solidFill>
                  <a:srgbClr val="000000"/>
                </a:solidFill>
                <a:latin typeface="Anonymous Pro Bold"/>
              </a:rPr>
              <a:t> no Crunchyroll, </a:t>
            </a:r>
            <a:r>
              <a:rPr lang="en-US" sz="2251" dirty="0" err="1">
                <a:solidFill>
                  <a:srgbClr val="000000"/>
                </a:solidFill>
                <a:latin typeface="Anonymous Pro Bold"/>
              </a:rPr>
              <a:t>apenas</a:t>
            </a:r>
            <a:r>
              <a:rPr lang="en-US" sz="2251" dirty="0">
                <a:solidFill>
                  <a:srgbClr val="000000"/>
                </a:solidFill>
                <a:latin typeface="Anonymous Pro Bold"/>
              </a:rPr>
              <a:t> </a:t>
            </a:r>
            <a:r>
              <a:rPr lang="en-US" sz="2251" dirty="0" err="1">
                <a:solidFill>
                  <a:srgbClr val="000000"/>
                </a:solidFill>
                <a:latin typeface="Anonymous Pro Bold"/>
              </a:rPr>
              <a:t>consegue</a:t>
            </a:r>
            <a:r>
              <a:rPr lang="en-US" sz="2251" dirty="0">
                <a:solidFill>
                  <a:srgbClr val="000000"/>
                </a:solidFill>
                <a:latin typeface="Anonymous Pro Bold"/>
              </a:rPr>
              <a:t>-se </a:t>
            </a:r>
            <a:r>
              <a:rPr lang="en-US" sz="2251" dirty="0" err="1">
                <a:solidFill>
                  <a:srgbClr val="000000"/>
                </a:solidFill>
                <a:latin typeface="Anonymous Pro Bold"/>
              </a:rPr>
              <a:t>ter</a:t>
            </a:r>
            <a:r>
              <a:rPr lang="en-US" sz="2251" dirty="0">
                <a:solidFill>
                  <a:srgbClr val="000000"/>
                </a:solidFill>
                <a:latin typeface="Anonymous Pro Bold"/>
              </a:rPr>
              <a:t> </a:t>
            </a:r>
            <a:r>
              <a:rPr lang="en-US" sz="2251" dirty="0" err="1">
                <a:solidFill>
                  <a:srgbClr val="000000"/>
                </a:solidFill>
                <a:latin typeface="Anonymous Pro Bold"/>
              </a:rPr>
              <a:t>acesso</a:t>
            </a:r>
            <a:r>
              <a:rPr lang="en-US" sz="2251" dirty="0">
                <a:solidFill>
                  <a:srgbClr val="000000"/>
                </a:solidFill>
                <a:latin typeface="Anonymous Pro Bold"/>
              </a:rPr>
              <a:t> </a:t>
            </a:r>
            <a:r>
              <a:rPr lang="en-US" sz="2251" dirty="0" err="1">
                <a:solidFill>
                  <a:srgbClr val="000000"/>
                </a:solidFill>
                <a:latin typeface="Anonymous Pro Bold"/>
              </a:rPr>
              <a:t>ao</a:t>
            </a:r>
            <a:r>
              <a:rPr lang="en-US" sz="2251" dirty="0">
                <a:solidFill>
                  <a:srgbClr val="000000"/>
                </a:solidFill>
                <a:latin typeface="Anonymous Pro Bold"/>
              </a:rPr>
              <a:t> </a:t>
            </a:r>
            <a:r>
              <a:rPr lang="en-US" sz="2251" dirty="0" err="1">
                <a:solidFill>
                  <a:srgbClr val="000000"/>
                </a:solidFill>
                <a:latin typeface="Anonymous Pro Bold"/>
              </a:rPr>
              <a:t>nome</a:t>
            </a:r>
            <a:r>
              <a:rPr lang="en-US" sz="2251" dirty="0">
                <a:solidFill>
                  <a:srgbClr val="000000"/>
                </a:solidFill>
                <a:latin typeface="Anonymous Pro Bold"/>
              </a:rPr>
              <a:t> de </a:t>
            </a:r>
            <a:r>
              <a:rPr lang="en-US" sz="2251" dirty="0" err="1">
                <a:solidFill>
                  <a:srgbClr val="000000"/>
                </a:solidFill>
                <a:latin typeface="Anonymous Pro Bold"/>
              </a:rPr>
              <a:t>usuário</a:t>
            </a:r>
            <a:r>
              <a:rPr lang="en-US" sz="2251" dirty="0">
                <a:solidFill>
                  <a:srgbClr val="000000"/>
                </a:solidFill>
                <a:latin typeface="Anonymous Pro Bold"/>
              </a:rPr>
              <a:t> e </a:t>
            </a:r>
            <a:r>
              <a:rPr lang="en-US" sz="2251" dirty="0" err="1">
                <a:solidFill>
                  <a:srgbClr val="000000"/>
                </a:solidFill>
                <a:latin typeface="Anonymous Pro Bold"/>
              </a:rPr>
              <a:t>os</a:t>
            </a:r>
            <a:r>
              <a:rPr lang="en-US" sz="2251" dirty="0">
                <a:solidFill>
                  <a:srgbClr val="000000"/>
                </a:solidFill>
                <a:latin typeface="Anonymous Pro Bold"/>
              </a:rPr>
              <a:t> </a:t>
            </a:r>
            <a:r>
              <a:rPr lang="en-US" sz="2251" dirty="0" err="1">
                <a:solidFill>
                  <a:srgbClr val="000000"/>
                </a:solidFill>
                <a:latin typeface="Anonymous Pro Bold"/>
              </a:rPr>
              <a:t>comentários</a:t>
            </a:r>
            <a:r>
              <a:rPr lang="en-US" sz="2251" dirty="0">
                <a:solidFill>
                  <a:srgbClr val="000000"/>
                </a:solidFill>
                <a:latin typeface="Anonymous Pro Bold"/>
              </a:rPr>
              <a:t> que o </a:t>
            </a:r>
            <a:r>
              <a:rPr lang="en-US" sz="2251" dirty="0" err="1">
                <a:solidFill>
                  <a:srgbClr val="000000"/>
                </a:solidFill>
                <a:latin typeface="Anonymous Pro Bold"/>
              </a:rPr>
              <a:t>utilizador</a:t>
            </a:r>
            <a:r>
              <a:rPr lang="en-US" sz="2251" dirty="0">
                <a:solidFill>
                  <a:srgbClr val="000000"/>
                </a:solidFill>
                <a:latin typeface="Anonymous Pro Bold"/>
              </a:rPr>
              <a:t> </a:t>
            </a:r>
            <a:r>
              <a:rPr lang="en-US" sz="2251" dirty="0" err="1">
                <a:solidFill>
                  <a:srgbClr val="000000"/>
                </a:solidFill>
                <a:latin typeface="Anonymous Pro Bold"/>
              </a:rPr>
              <a:t>colocou</a:t>
            </a:r>
            <a:r>
              <a:rPr lang="en-US" sz="2251" dirty="0">
                <a:solidFill>
                  <a:srgbClr val="000000"/>
                </a:solidFill>
                <a:latin typeface="Anonymous Pro Bold"/>
              </a:rPr>
              <a:t> </a:t>
            </a:r>
            <a:r>
              <a:rPr lang="en-US" sz="2251" dirty="0" err="1">
                <a:solidFill>
                  <a:srgbClr val="000000"/>
                </a:solidFill>
                <a:latin typeface="Anonymous Pro Bold"/>
              </a:rPr>
              <a:t>nos</a:t>
            </a:r>
            <a:r>
              <a:rPr lang="en-US" sz="2251" dirty="0">
                <a:solidFill>
                  <a:srgbClr val="000000"/>
                </a:solidFill>
                <a:latin typeface="Anonymous Pro Bold"/>
              </a:rPr>
              <a:t> </a:t>
            </a:r>
            <a:r>
              <a:rPr lang="en-US" sz="2251" dirty="0" err="1">
                <a:solidFill>
                  <a:srgbClr val="000000"/>
                </a:solidFill>
                <a:latin typeface="Anonymous Pro Bold"/>
              </a:rPr>
              <a:t>episódios</a:t>
            </a:r>
            <a:r>
              <a:rPr lang="en-US" sz="2251" dirty="0">
                <a:solidFill>
                  <a:srgbClr val="000000"/>
                </a:solidFill>
                <a:latin typeface="Anonymous Pro Bold"/>
              </a:rPr>
              <a:t>. Mas </a:t>
            </a:r>
            <a:r>
              <a:rPr lang="en-US" sz="2251" dirty="0" err="1">
                <a:solidFill>
                  <a:srgbClr val="000000"/>
                </a:solidFill>
                <a:latin typeface="Anonymous Pro Bold"/>
              </a:rPr>
              <a:t>frise</a:t>
            </a:r>
            <a:r>
              <a:rPr lang="en-US" sz="2251" dirty="0">
                <a:solidFill>
                  <a:srgbClr val="000000"/>
                </a:solidFill>
                <a:latin typeface="Anonymous Pro Bold"/>
              </a:rPr>
              <a:t>-se, </a:t>
            </a:r>
            <a:r>
              <a:rPr lang="en-US" sz="2251" dirty="0" err="1">
                <a:solidFill>
                  <a:srgbClr val="000000"/>
                </a:solidFill>
                <a:latin typeface="Anonymous Pro Bold"/>
              </a:rPr>
              <a:t>não</a:t>
            </a:r>
            <a:r>
              <a:rPr lang="en-US" sz="2251" dirty="0">
                <a:solidFill>
                  <a:srgbClr val="000000"/>
                </a:solidFill>
                <a:latin typeface="Anonymous Pro Bold"/>
              </a:rPr>
              <a:t> se </a:t>
            </a:r>
            <a:r>
              <a:rPr lang="en-US" sz="2251" dirty="0" err="1">
                <a:solidFill>
                  <a:srgbClr val="000000"/>
                </a:solidFill>
                <a:latin typeface="Anonymous Pro Bold"/>
              </a:rPr>
              <a:t>tem</a:t>
            </a:r>
            <a:r>
              <a:rPr lang="en-US" sz="2251" dirty="0">
                <a:solidFill>
                  <a:srgbClr val="000000"/>
                </a:solidFill>
                <a:latin typeface="Anonymous Pro Bold"/>
              </a:rPr>
              <a:t> a </a:t>
            </a:r>
            <a:r>
              <a:rPr lang="en-US" sz="2251" dirty="0" err="1">
                <a:solidFill>
                  <a:srgbClr val="000000"/>
                </a:solidFill>
                <a:latin typeface="Anonymous Pro Bold"/>
              </a:rPr>
              <a:t>possibilidade</a:t>
            </a:r>
            <a:r>
              <a:rPr lang="en-US" sz="2251" dirty="0">
                <a:solidFill>
                  <a:srgbClr val="000000"/>
                </a:solidFill>
                <a:latin typeface="Anonymous Pro Bold"/>
              </a:rPr>
              <a:t> de </a:t>
            </a:r>
            <a:r>
              <a:rPr lang="en-US" sz="2251" dirty="0" err="1">
                <a:solidFill>
                  <a:srgbClr val="000000"/>
                </a:solidFill>
                <a:latin typeface="Anonymous Pro Bold"/>
              </a:rPr>
              <a:t>procurar</a:t>
            </a:r>
            <a:r>
              <a:rPr lang="en-US" sz="2251" dirty="0">
                <a:solidFill>
                  <a:srgbClr val="000000"/>
                </a:solidFill>
                <a:latin typeface="Anonymous Pro Bold"/>
              </a:rPr>
              <a:t> </a:t>
            </a:r>
            <a:r>
              <a:rPr lang="en-US" sz="2251" dirty="0" err="1">
                <a:solidFill>
                  <a:srgbClr val="000000"/>
                </a:solidFill>
                <a:latin typeface="Anonymous Pro Bold"/>
              </a:rPr>
              <a:t>pelo</a:t>
            </a:r>
            <a:r>
              <a:rPr lang="en-US" sz="2251" dirty="0">
                <a:solidFill>
                  <a:srgbClr val="000000"/>
                </a:solidFill>
                <a:latin typeface="Anonymous Pro Bold"/>
              </a:rPr>
              <a:t> </a:t>
            </a:r>
            <a:r>
              <a:rPr lang="en-US" sz="2251" dirty="0" err="1">
                <a:solidFill>
                  <a:srgbClr val="000000"/>
                </a:solidFill>
                <a:latin typeface="Anonymous Pro Bold"/>
              </a:rPr>
              <a:t>usuário</a:t>
            </a:r>
            <a:r>
              <a:rPr lang="en-US" sz="2251" dirty="0">
                <a:solidFill>
                  <a:srgbClr val="000000"/>
                </a:solidFill>
                <a:latin typeface="Anonymous Pro Bold"/>
              </a:rPr>
              <a:t> </a:t>
            </a:r>
            <a:r>
              <a:rPr lang="en-US" sz="2251" dirty="0" err="1">
                <a:solidFill>
                  <a:srgbClr val="000000"/>
                </a:solidFill>
                <a:latin typeface="Anonymous Pro Bold"/>
              </a:rPr>
              <a:t>específico</a:t>
            </a:r>
            <a:r>
              <a:rPr lang="en-US" sz="2251" dirty="0">
                <a:solidFill>
                  <a:srgbClr val="000000"/>
                </a:solidFill>
                <a:latin typeface="Anonymous Pro Bold"/>
              </a:rPr>
              <a:t>, </a:t>
            </a:r>
            <a:r>
              <a:rPr lang="en-US" sz="2251" dirty="0" err="1">
                <a:solidFill>
                  <a:srgbClr val="000000"/>
                </a:solidFill>
                <a:latin typeface="Anonymous Pro Bold"/>
              </a:rPr>
              <a:t>nem</a:t>
            </a:r>
            <a:r>
              <a:rPr lang="en-US" sz="2251" dirty="0">
                <a:solidFill>
                  <a:srgbClr val="000000"/>
                </a:solidFill>
                <a:latin typeface="Anonymous Pro Bold"/>
              </a:rPr>
              <a:t> saber o que </a:t>
            </a:r>
            <a:r>
              <a:rPr lang="en-US" sz="2251" dirty="0" err="1">
                <a:solidFill>
                  <a:srgbClr val="000000"/>
                </a:solidFill>
                <a:latin typeface="Anonymous Pro Bold"/>
              </a:rPr>
              <a:t>assiste</a:t>
            </a:r>
            <a:r>
              <a:rPr lang="en-US" sz="2251" dirty="0">
                <a:solidFill>
                  <a:srgbClr val="000000"/>
                </a:solidFill>
                <a:latin typeface="Anonymous Pro Bold"/>
              </a:rPr>
              <a:t> </a:t>
            </a:r>
            <a:r>
              <a:rPr lang="en-US" sz="2251" dirty="0" err="1">
                <a:solidFill>
                  <a:srgbClr val="000000"/>
                </a:solidFill>
                <a:latin typeface="Anonymous Pro Bold"/>
              </a:rPr>
              <a:t>ou</a:t>
            </a:r>
            <a:r>
              <a:rPr lang="en-US" sz="2251" dirty="0">
                <a:solidFill>
                  <a:srgbClr val="000000"/>
                </a:solidFill>
                <a:latin typeface="Anonymous Pro Bold"/>
              </a:rPr>
              <a:t> </a:t>
            </a:r>
            <a:r>
              <a:rPr lang="en-US" sz="2251" dirty="0" err="1">
                <a:solidFill>
                  <a:srgbClr val="000000"/>
                </a:solidFill>
                <a:latin typeface="Anonymous Pro Bold"/>
              </a:rPr>
              <a:t>mesmo</a:t>
            </a:r>
            <a:r>
              <a:rPr lang="en-US" sz="2251" dirty="0">
                <a:solidFill>
                  <a:srgbClr val="000000"/>
                </a:solidFill>
                <a:latin typeface="Anonymous Pro Bold"/>
              </a:rPr>
              <a:t> saber </a:t>
            </a:r>
            <a:r>
              <a:rPr lang="en-US" sz="2251" dirty="0" err="1">
                <a:solidFill>
                  <a:srgbClr val="000000"/>
                </a:solidFill>
                <a:latin typeface="Anonymous Pro Bold"/>
              </a:rPr>
              <a:t>todos</a:t>
            </a:r>
            <a:r>
              <a:rPr lang="en-US" sz="2251" dirty="0">
                <a:solidFill>
                  <a:srgbClr val="000000"/>
                </a:solidFill>
                <a:latin typeface="Anonymous Pro Bold"/>
              </a:rPr>
              <a:t> </a:t>
            </a:r>
            <a:r>
              <a:rPr lang="en-US" sz="2251" dirty="0" err="1">
                <a:solidFill>
                  <a:srgbClr val="000000"/>
                </a:solidFill>
                <a:latin typeface="Anonymous Pro Bold"/>
              </a:rPr>
              <a:t>os</a:t>
            </a:r>
            <a:r>
              <a:rPr lang="en-US" sz="2251" dirty="0">
                <a:solidFill>
                  <a:srgbClr val="000000"/>
                </a:solidFill>
                <a:latin typeface="Anonymous Pro Bold"/>
              </a:rPr>
              <a:t> </a:t>
            </a:r>
            <a:r>
              <a:rPr lang="en-US" sz="2251" dirty="0" err="1">
                <a:solidFill>
                  <a:srgbClr val="000000"/>
                </a:solidFill>
                <a:latin typeface="Anonymous Pro Bold"/>
              </a:rPr>
              <a:t>seus</a:t>
            </a:r>
            <a:r>
              <a:rPr lang="en-US" sz="2251" dirty="0">
                <a:solidFill>
                  <a:srgbClr val="000000"/>
                </a:solidFill>
                <a:latin typeface="Anonymous Pro Bold"/>
              </a:rPr>
              <a:t> </a:t>
            </a:r>
            <a:r>
              <a:rPr lang="en-US" sz="2251" dirty="0" err="1">
                <a:solidFill>
                  <a:srgbClr val="000000"/>
                </a:solidFill>
                <a:latin typeface="Anonymous Pro Bold"/>
              </a:rPr>
              <a:t>comentários</a:t>
            </a:r>
            <a:r>
              <a:rPr lang="en-US" sz="2251" dirty="0">
                <a:solidFill>
                  <a:srgbClr val="000000"/>
                </a:solidFill>
                <a:latin typeface="Anonymous Pro Bold"/>
              </a:rPr>
              <a:t> </a:t>
            </a:r>
            <a:r>
              <a:rPr lang="en-US" sz="2251" dirty="0" err="1">
                <a:solidFill>
                  <a:srgbClr val="000000"/>
                </a:solidFill>
                <a:latin typeface="Anonymous Pro Bold"/>
              </a:rPr>
              <a:t>em</a:t>
            </a:r>
            <a:r>
              <a:rPr lang="en-US" sz="2251" dirty="0">
                <a:solidFill>
                  <a:srgbClr val="000000"/>
                </a:solidFill>
                <a:latin typeface="Anonymous Pro Bold"/>
              </a:rPr>
              <a:t> </a:t>
            </a:r>
            <a:r>
              <a:rPr lang="en-US" sz="2251" dirty="0" err="1">
                <a:solidFill>
                  <a:srgbClr val="000000"/>
                </a:solidFill>
                <a:latin typeface="Anonymous Pro Bold"/>
              </a:rPr>
              <a:t>epsódios</a:t>
            </a:r>
            <a:r>
              <a:rPr lang="en-US" sz="2251" dirty="0">
                <a:solidFill>
                  <a:srgbClr val="000000"/>
                </a:solidFill>
                <a:latin typeface="Anonymous Pro Bold"/>
              </a:rPr>
              <a:t>.</a:t>
            </a:r>
          </a:p>
          <a:p>
            <a:pPr algn="just">
              <a:lnSpc>
                <a:spcPts val="3152"/>
              </a:lnSpc>
            </a:pPr>
            <a:endParaRPr lang="en-US" sz="2251" dirty="0">
              <a:solidFill>
                <a:srgbClr val="000000"/>
              </a:solidFill>
              <a:latin typeface="Anonymous Pro Bold"/>
            </a:endParaRPr>
          </a:p>
          <a:p>
            <a:pPr algn="just">
              <a:lnSpc>
                <a:spcPts val="3152"/>
              </a:lnSpc>
            </a:pPr>
            <a:r>
              <a:rPr lang="en-US" sz="2251" dirty="0">
                <a:solidFill>
                  <a:srgbClr val="000000"/>
                </a:solidFill>
                <a:latin typeface="Anonymous Pro Bold"/>
              </a:rPr>
              <a:t>Esses </a:t>
            </a:r>
            <a:r>
              <a:rPr lang="en-US" sz="2251" dirty="0" err="1">
                <a:solidFill>
                  <a:srgbClr val="000000"/>
                </a:solidFill>
                <a:latin typeface="Anonymous Pro Bold"/>
              </a:rPr>
              <a:t>comentários</a:t>
            </a:r>
            <a:r>
              <a:rPr lang="en-US" sz="2251" dirty="0">
                <a:solidFill>
                  <a:srgbClr val="000000"/>
                </a:solidFill>
                <a:latin typeface="Anonymous Pro Bold"/>
              </a:rPr>
              <a:t> </a:t>
            </a:r>
            <a:r>
              <a:rPr lang="en-US" sz="2251" dirty="0" err="1">
                <a:solidFill>
                  <a:srgbClr val="000000"/>
                </a:solidFill>
                <a:latin typeface="Anonymous Pro Bold"/>
              </a:rPr>
              <a:t>podem</a:t>
            </a:r>
            <a:r>
              <a:rPr lang="en-US" sz="2251" dirty="0">
                <a:solidFill>
                  <a:srgbClr val="000000"/>
                </a:solidFill>
                <a:latin typeface="Anonymous Pro Bold"/>
              </a:rPr>
              <a:t> ser </a:t>
            </a:r>
            <a:r>
              <a:rPr lang="en-US" sz="2251" dirty="0" err="1">
                <a:solidFill>
                  <a:srgbClr val="000000"/>
                </a:solidFill>
                <a:latin typeface="Anonymous Pro Bold"/>
              </a:rPr>
              <a:t>ocultados</a:t>
            </a:r>
            <a:r>
              <a:rPr lang="en-US" sz="2251" dirty="0">
                <a:solidFill>
                  <a:srgbClr val="000000"/>
                </a:solidFill>
                <a:latin typeface="Anonymous Pro Bold"/>
              </a:rPr>
              <a:t> </a:t>
            </a:r>
            <a:r>
              <a:rPr lang="en-US" sz="2251" dirty="0" err="1">
                <a:solidFill>
                  <a:srgbClr val="000000"/>
                </a:solidFill>
                <a:latin typeface="Anonymous Pro Bold"/>
              </a:rPr>
              <a:t>pelos</a:t>
            </a:r>
            <a:r>
              <a:rPr lang="en-US" sz="2251" dirty="0">
                <a:solidFill>
                  <a:srgbClr val="000000"/>
                </a:solidFill>
                <a:latin typeface="Anonymous Pro Bold"/>
              </a:rPr>
              <a:t> </a:t>
            </a:r>
            <a:r>
              <a:rPr lang="en-US" sz="2251" dirty="0" err="1">
                <a:solidFill>
                  <a:srgbClr val="000000"/>
                </a:solidFill>
                <a:latin typeface="Anonymous Pro Bold"/>
              </a:rPr>
              <a:t>moderadores</a:t>
            </a:r>
            <a:r>
              <a:rPr lang="en-US" sz="2251" dirty="0">
                <a:solidFill>
                  <a:srgbClr val="000000"/>
                </a:solidFill>
                <a:latin typeface="Anonymous Pro Bold"/>
              </a:rPr>
              <a:t> </a:t>
            </a:r>
            <a:r>
              <a:rPr lang="en-US" sz="2251" dirty="0" err="1">
                <a:solidFill>
                  <a:srgbClr val="000000"/>
                </a:solidFill>
                <a:latin typeface="Anonymous Pro Bold"/>
              </a:rPr>
              <a:t>ou</a:t>
            </a:r>
            <a:r>
              <a:rPr lang="en-US" sz="2251" dirty="0">
                <a:solidFill>
                  <a:srgbClr val="000000"/>
                </a:solidFill>
                <a:latin typeface="Anonymous Pro Bold"/>
              </a:rPr>
              <a:t> pela </a:t>
            </a:r>
            <a:r>
              <a:rPr lang="en-US" sz="2251" dirty="0" err="1">
                <a:solidFill>
                  <a:srgbClr val="000000"/>
                </a:solidFill>
                <a:latin typeface="Anonymous Pro Bold"/>
              </a:rPr>
              <a:t>própria</a:t>
            </a:r>
            <a:r>
              <a:rPr lang="en-US" sz="2251" dirty="0">
                <a:solidFill>
                  <a:srgbClr val="000000"/>
                </a:solidFill>
                <a:latin typeface="Anonymous Pro Bold"/>
              </a:rPr>
              <a:t> </a:t>
            </a:r>
            <a:r>
              <a:rPr lang="en-US" sz="2251" dirty="0" err="1">
                <a:solidFill>
                  <a:srgbClr val="000000"/>
                </a:solidFill>
                <a:latin typeface="Anonymous Pro Bold"/>
              </a:rPr>
              <a:t>plataforma</a:t>
            </a:r>
            <a:r>
              <a:rPr lang="en-US" sz="2251" dirty="0">
                <a:solidFill>
                  <a:srgbClr val="000000"/>
                </a:solidFill>
                <a:latin typeface="Anonymous Pro Bold"/>
              </a:rPr>
              <a:t>. </a:t>
            </a:r>
            <a:r>
              <a:rPr lang="en-US" sz="2251" dirty="0" err="1">
                <a:solidFill>
                  <a:srgbClr val="000000"/>
                </a:solidFill>
                <a:latin typeface="Anonymous Pro Bold"/>
              </a:rPr>
              <a:t>Comentários</a:t>
            </a:r>
            <a:r>
              <a:rPr lang="en-US" sz="2251" dirty="0">
                <a:solidFill>
                  <a:srgbClr val="000000"/>
                </a:solidFill>
                <a:latin typeface="Anonymous Pro Bold"/>
              </a:rPr>
              <a:t> </a:t>
            </a:r>
            <a:r>
              <a:rPr lang="en-US" sz="2251" dirty="0" err="1">
                <a:solidFill>
                  <a:srgbClr val="000000"/>
                </a:solidFill>
                <a:latin typeface="Anonymous Pro Bold"/>
              </a:rPr>
              <a:t>considerados</a:t>
            </a:r>
            <a:endParaRPr lang="en-US" sz="2251" dirty="0">
              <a:solidFill>
                <a:srgbClr val="000000"/>
              </a:solidFill>
              <a:latin typeface="Anonymous Pro Bold"/>
            </a:endParaRPr>
          </a:p>
          <a:p>
            <a:pPr algn="just">
              <a:lnSpc>
                <a:spcPts val="3152"/>
              </a:lnSpc>
            </a:pPr>
            <a:r>
              <a:rPr lang="en-US" sz="2251" dirty="0" err="1">
                <a:solidFill>
                  <a:srgbClr val="000000"/>
                </a:solidFill>
                <a:latin typeface="Anonymous Pro Bold"/>
              </a:rPr>
              <a:t>como</a:t>
            </a:r>
            <a:r>
              <a:rPr lang="en-US" sz="2251" dirty="0">
                <a:solidFill>
                  <a:srgbClr val="000000"/>
                </a:solidFill>
                <a:latin typeface="Anonymous Pro Bold"/>
              </a:rPr>
              <a:t> “Spoiler”, </a:t>
            </a:r>
            <a:r>
              <a:rPr lang="en-US" sz="2251" dirty="0" err="1">
                <a:solidFill>
                  <a:srgbClr val="000000"/>
                </a:solidFill>
                <a:latin typeface="Anonymous Pro Bold"/>
              </a:rPr>
              <a:t>ou</a:t>
            </a:r>
            <a:r>
              <a:rPr lang="en-US" sz="2251" dirty="0">
                <a:solidFill>
                  <a:srgbClr val="000000"/>
                </a:solidFill>
                <a:latin typeface="Anonymous Pro Bold"/>
              </a:rPr>
              <a:t> </a:t>
            </a:r>
            <a:r>
              <a:rPr lang="en-US" sz="2251" dirty="0" err="1">
                <a:solidFill>
                  <a:srgbClr val="000000"/>
                </a:solidFill>
                <a:latin typeface="Anonymous Pro Bold"/>
              </a:rPr>
              <a:t>seja</a:t>
            </a:r>
            <a:r>
              <a:rPr lang="en-US" sz="2251" dirty="0">
                <a:solidFill>
                  <a:srgbClr val="000000"/>
                </a:solidFill>
                <a:latin typeface="Anonymous Pro Bold"/>
              </a:rPr>
              <a:t>, que </a:t>
            </a:r>
            <a:r>
              <a:rPr lang="en-US" sz="2251" dirty="0" err="1">
                <a:solidFill>
                  <a:srgbClr val="000000"/>
                </a:solidFill>
                <a:latin typeface="Anonymous Pro Bold"/>
              </a:rPr>
              <a:t>possuem</a:t>
            </a:r>
            <a:r>
              <a:rPr lang="en-US" sz="2251" dirty="0">
                <a:solidFill>
                  <a:srgbClr val="000000"/>
                </a:solidFill>
                <a:latin typeface="Anonymous Pro Bold"/>
              </a:rPr>
              <a:t> partes do que </a:t>
            </a:r>
            <a:r>
              <a:rPr lang="en-US" sz="2251" dirty="0" err="1">
                <a:solidFill>
                  <a:srgbClr val="000000"/>
                </a:solidFill>
                <a:latin typeface="Anonymous Pro Bold"/>
              </a:rPr>
              <a:t>ocorre</a:t>
            </a:r>
            <a:r>
              <a:rPr lang="en-US" sz="2251" dirty="0">
                <a:solidFill>
                  <a:srgbClr val="000000"/>
                </a:solidFill>
                <a:latin typeface="Anonymous Pro Bold"/>
              </a:rPr>
              <a:t> no </a:t>
            </a:r>
            <a:r>
              <a:rPr lang="en-US" sz="2251" dirty="0" err="1">
                <a:solidFill>
                  <a:srgbClr val="000000"/>
                </a:solidFill>
                <a:latin typeface="Anonymous Pro Bold"/>
              </a:rPr>
              <a:t>episódio</a:t>
            </a:r>
            <a:r>
              <a:rPr lang="en-US" sz="2251" dirty="0">
                <a:solidFill>
                  <a:srgbClr val="000000"/>
                </a:solidFill>
                <a:latin typeface="Anonymous Pro Bold"/>
              </a:rPr>
              <a:t> </a:t>
            </a:r>
            <a:r>
              <a:rPr lang="en-US" sz="2251" dirty="0" err="1">
                <a:solidFill>
                  <a:srgbClr val="000000"/>
                </a:solidFill>
                <a:latin typeface="Anonymous Pro Bold"/>
              </a:rPr>
              <a:t>em</a:t>
            </a:r>
            <a:r>
              <a:rPr lang="en-US" sz="2251" dirty="0">
                <a:solidFill>
                  <a:srgbClr val="000000"/>
                </a:solidFill>
                <a:latin typeface="Anonymous Pro Bold"/>
              </a:rPr>
              <a:t> </a:t>
            </a:r>
            <a:r>
              <a:rPr lang="en-US" sz="2251" dirty="0" err="1">
                <a:solidFill>
                  <a:srgbClr val="000000"/>
                </a:solidFill>
                <a:latin typeface="Anonymous Pro Bold"/>
              </a:rPr>
              <a:t>questão</a:t>
            </a:r>
            <a:r>
              <a:rPr lang="en-US" sz="2251" dirty="0">
                <a:solidFill>
                  <a:srgbClr val="000000"/>
                </a:solidFill>
                <a:latin typeface="Anonymous Pro Bold"/>
              </a:rPr>
              <a:t> </a:t>
            </a:r>
            <a:r>
              <a:rPr lang="en-US" sz="2251" dirty="0" err="1">
                <a:solidFill>
                  <a:srgbClr val="000000"/>
                </a:solidFill>
                <a:latin typeface="Anonymous Pro Bold"/>
              </a:rPr>
              <a:t>ou</a:t>
            </a:r>
            <a:r>
              <a:rPr lang="en-US" sz="2251" dirty="0">
                <a:solidFill>
                  <a:srgbClr val="000000"/>
                </a:solidFill>
                <a:latin typeface="Anonymous Pro Bold"/>
              </a:rPr>
              <a:t> no </a:t>
            </a:r>
            <a:r>
              <a:rPr lang="en-US" sz="2251" dirty="0" err="1">
                <a:solidFill>
                  <a:srgbClr val="000000"/>
                </a:solidFill>
                <a:latin typeface="Anonymous Pro Bold"/>
              </a:rPr>
              <a:t>título</a:t>
            </a:r>
            <a:r>
              <a:rPr lang="en-US" sz="2251" dirty="0">
                <a:solidFill>
                  <a:srgbClr val="000000"/>
                </a:solidFill>
                <a:latin typeface="Anonymous Pro Bold"/>
              </a:rPr>
              <a:t>, </a:t>
            </a:r>
            <a:r>
              <a:rPr lang="en-US" sz="2251" dirty="0" err="1">
                <a:solidFill>
                  <a:srgbClr val="000000"/>
                </a:solidFill>
                <a:latin typeface="Anonymous Pro Bold"/>
              </a:rPr>
              <a:t>são</a:t>
            </a:r>
            <a:r>
              <a:rPr lang="en-US" sz="2251" dirty="0">
                <a:solidFill>
                  <a:srgbClr val="000000"/>
                </a:solidFill>
                <a:latin typeface="Anonymous Pro Bold"/>
              </a:rPr>
              <a:t> </a:t>
            </a:r>
            <a:r>
              <a:rPr lang="en-US" sz="2251" dirty="0" err="1">
                <a:solidFill>
                  <a:srgbClr val="000000"/>
                </a:solidFill>
                <a:latin typeface="Anonymous Pro Bold"/>
              </a:rPr>
              <a:t>ocultados</a:t>
            </a:r>
            <a:r>
              <a:rPr lang="en-US" sz="2251" dirty="0">
                <a:solidFill>
                  <a:srgbClr val="000000"/>
                </a:solidFill>
                <a:latin typeface="Anonymous Pro Bold"/>
              </a:rPr>
              <a:t>, mas </a:t>
            </a:r>
            <a:r>
              <a:rPr lang="en-US" sz="2251" dirty="0" err="1">
                <a:solidFill>
                  <a:srgbClr val="000000"/>
                </a:solidFill>
                <a:latin typeface="Anonymous Pro Bold"/>
              </a:rPr>
              <a:t>os</a:t>
            </a:r>
            <a:r>
              <a:rPr lang="en-US" sz="2251" dirty="0">
                <a:solidFill>
                  <a:srgbClr val="000000"/>
                </a:solidFill>
                <a:latin typeface="Anonymous Pro Bold"/>
              </a:rPr>
              <a:t> outros usuários </a:t>
            </a:r>
            <a:r>
              <a:rPr lang="en-US" sz="2251" dirty="0" err="1">
                <a:solidFill>
                  <a:srgbClr val="000000"/>
                </a:solidFill>
                <a:latin typeface="Anonymous Pro Bold"/>
              </a:rPr>
              <a:t>tem</a:t>
            </a:r>
            <a:r>
              <a:rPr lang="en-US" sz="2251" dirty="0">
                <a:solidFill>
                  <a:srgbClr val="000000"/>
                </a:solidFill>
                <a:latin typeface="Anonymous Pro Bold"/>
              </a:rPr>
              <a:t> a </a:t>
            </a:r>
            <a:r>
              <a:rPr lang="en-US" sz="2251" dirty="0" err="1">
                <a:solidFill>
                  <a:srgbClr val="000000"/>
                </a:solidFill>
                <a:latin typeface="Anonymous Pro Bold"/>
              </a:rPr>
              <a:t>possibilidade</a:t>
            </a:r>
            <a:r>
              <a:rPr lang="en-US" sz="2251" dirty="0">
                <a:solidFill>
                  <a:srgbClr val="000000"/>
                </a:solidFill>
                <a:latin typeface="Anonymous Pro Bold"/>
              </a:rPr>
              <a:t> de </a:t>
            </a:r>
            <a:r>
              <a:rPr lang="en-US" sz="2251" dirty="0" err="1">
                <a:solidFill>
                  <a:srgbClr val="000000"/>
                </a:solidFill>
                <a:latin typeface="Anonymous Pro Bold"/>
              </a:rPr>
              <a:t>ter</a:t>
            </a:r>
            <a:r>
              <a:rPr lang="en-US" sz="2251" dirty="0">
                <a:solidFill>
                  <a:srgbClr val="000000"/>
                </a:solidFill>
                <a:latin typeface="Anonymous Pro Bold"/>
              </a:rPr>
              <a:t> </a:t>
            </a:r>
            <a:r>
              <a:rPr lang="en-US" sz="2251" dirty="0" err="1">
                <a:solidFill>
                  <a:srgbClr val="000000"/>
                </a:solidFill>
                <a:latin typeface="Anonymous Pro Bold"/>
              </a:rPr>
              <a:t>acesso</a:t>
            </a:r>
            <a:r>
              <a:rPr lang="en-US" sz="2251" dirty="0">
                <a:solidFill>
                  <a:srgbClr val="000000"/>
                </a:solidFill>
                <a:latin typeface="Anonymous Pro Bold"/>
              </a:rPr>
              <a:t> a </a:t>
            </a:r>
            <a:r>
              <a:rPr lang="en-US" sz="2251" dirty="0" err="1">
                <a:solidFill>
                  <a:srgbClr val="000000"/>
                </a:solidFill>
                <a:latin typeface="Anonymous Pro Bold"/>
              </a:rPr>
              <a:t>ele</a:t>
            </a:r>
            <a:r>
              <a:rPr lang="en-US" sz="2251" dirty="0">
                <a:solidFill>
                  <a:srgbClr val="000000"/>
                </a:solidFill>
                <a:latin typeface="Anonymous Pro Bold"/>
              </a:rPr>
              <a:t>, </a:t>
            </a:r>
            <a:r>
              <a:rPr lang="en-US" sz="2251" dirty="0" err="1">
                <a:solidFill>
                  <a:srgbClr val="000000"/>
                </a:solidFill>
                <a:latin typeface="Anonymous Pro Bold"/>
              </a:rPr>
              <a:t>aceitando</a:t>
            </a:r>
            <a:r>
              <a:rPr lang="en-US" sz="2251" dirty="0">
                <a:solidFill>
                  <a:srgbClr val="000000"/>
                </a:solidFill>
                <a:latin typeface="Anonymous Pro Bold"/>
              </a:rPr>
              <a:t> o </a:t>
            </a:r>
            <a:r>
              <a:rPr lang="en-US" sz="2251" dirty="0" err="1">
                <a:solidFill>
                  <a:srgbClr val="000000"/>
                </a:solidFill>
                <a:latin typeface="Anonymous Pro Bold"/>
              </a:rPr>
              <a:t>risco</a:t>
            </a:r>
            <a:r>
              <a:rPr lang="en-US" sz="2251" dirty="0">
                <a:solidFill>
                  <a:srgbClr val="000000"/>
                </a:solidFill>
                <a:latin typeface="Anonymous Pro Bold"/>
              </a:rPr>
              <a:t> de </a:t>
            </a:r>
            <a:r>
              <a:rPr lang="en-US" sz="2251" dirty="0" err="1">
                <a:solidFill>
                  <a:srgbClr val="000000"/>
                </a:solidFill>
                <a:latin typeface="Anonymous Pro Bold"/>
              </a:rPr>
              <a:t>receber</a:t>
            </a:r>
            <a:r>
              <a:rPr lang="en-US" sz="2251" dirty="0">
                <a:solidFill>
                  <a:srgbClr val="000000"/>
                </a:solidFill>
                <a:latin typeface="Anonymous Pro Bold"/>
              </a:rPr>
              <a:t> o </a:t>
            </a:r>
          </a:p>
          <a:p>
            <a:pPr algn="just">
              <a:lnSpc>
                <a:spcPts val="3152"/>
              </a:lnSpc>
              <a:spcBef>
                <a:spcPct val="0"/>
              </a:spcBef>
            </a:pPr>
            <a:r>
              <a:rPr lang="en-US" sz="2251" dirty="0">
                <a:solidFill>
                  <a:srgbClr val="000000"/>
                </a:solidFill>
                <a:latin typeface="Anonymous Pro Bold"/>
              </a:rPr>
              <a:t>“spoiler”. </a:t>
            </a:r>
            <a:r>
              <a:rPr lang="en-US" sz="2251" dirty="0" err="1">
                <a:solidFill>
                  <a:srgbClr val="000000"/>
                </a:solidFill>
                <a:latin typeface="Anonymous Pro Bold"/>
              </a:rPr>
              <a:t>Comentários</a:t>
            </a:r>
            <a:r>
              <a:rPr lang="en-US" sz="2251" dirty="0">
                <a:solidFill>
                  <a:srgbClr val="000000"/>
                </a:solidFill>
                <a:latin typeface="Anonymous Pro Bold"/>
              </a:rPr>
              <a:t> </a:t>
            </a:r>
            <a:r>
              <a:rPr lang="en-US" sz="2251" dirty="0" err="1">
                <a:solidFill>
                  <a:srgbClr val="000000"/>
                </a:solidFill>
                <a:latin typeface="Anonymous Pro Bold"/>
              </a:rPr>
              <a:t>ofensivos</a:t>
            </a:r>
            <a:r>
              <a:rPr lang="en-US" sz="2251" dirty="0">
                <a:solidFill>
                  <a:srgbClr val="000000"/>
                </a:solidFill>
                <a:latin typeface="Anonymous Pro Bold"/>
              </a:rPr>
              <a:t> </a:t>
            </a:r>
            <a:r>
              <a:rPr lang="en-US" sz="2251" dirty="0" err="1">
                <a:solidFill>
                  <a:srgbClr val="000000"/>
                </a:solidFill>
                <a:latin typeface="Anonymous Pro Bold"/>
              </a:rPr>
              <a:t>ou</a:t>
            </a:r>
            <a:r>
              <a:rPr lang="en-US" sz="2251" dirty="0">
                <a:solidFill>
                  <a:srgbClr val="000000"/>
                </a:solidFill>
                <a:latin typeface="Anonymous Pro Bold"/>
              </a:rPr>
              <a:t> que </a:t>
            </a:r>
            <a:r>
              <a:rPr lang="en-US" sz="2251" dirty="0" err="1">
                <a:solidFill>
                  <a:srgbClr val="000000"/>
                </a:solidFill>
                <a:latin typeface="Anonymous Pro Bold"/>
              </a:rPr>
              <a:t>vão</a:t>
            </a:r>
            <a:r>
              <a:rPr lang="en-US" sz="2251" dirty="0">
                <a:solidFill>
                  <a:srgbClr val="000000"/>
                </a:solidFill>
                <a:latin typeface="Anonymous Pro Bold"/>
              </a:rPr>
              <a:t> contra as </a:t>
            </a:r>
            <a:r>
              <a:rPr lang="en-US" sz="2251" dirty="0" err="1">
                <a:solidFill>
                  <a:srgbClr val="000000"/>
                </a:solidFill>
                <a:latin typeface="Anonymous Pro Bold"/>
              </a:rPr>
              <a:t>políticas</a:t>
            </a:r>
            <a:r>
              <a:rPr lang="en-US" sz="2251" dirty="0">
                <a:solidFill>
                  <a:srgbClr val="000000"/>
                </a:solidFill>
                <a:latin typeface="Anonymous Pro Bold"/>
              </a:rPr>
              <a:t> de boa </a:t>
            </a:r>
            <a:r>
              <a:rPr lang="en-US" sz="2251" dirty="0" err="1">
                <a:solidFill>
                  <a:srgbClr val="000000"/>
                </a:solidFill>
                <a:latin typeface="Anonymous Pro Bold"/>
              </a:rPr>
              <a:t>convivência</a:t>
            </a:r>
            <a:r>
              <a:rPr lang="en-US" sz="2251" dirty="0">
                <a:solidFill>
                  <a:srgbClr val="000000"/>
                </a:solidFill>
                <a:latin typeface="Anonymous Pro Bold"/>
              </a:rPr>
              <a:t>, </a:t>
            </a:r>
            <a:r>
              <a:rPr lang="en-US" sz="2251" dirty="0" err="1">
                <a:solidFill>
                  <a:srgbClr val="000000"/>
                </a:solidFill>
                <a:latin typeface="Anonymous Pro Bold"/>
              </a:rPr>
              <a:t>são</a:t>
            </a:r>
            <a:r>
              <a:rPr lang="en-US" sz="2251" dirty="0">
                <a:solidFill>
                  <a:srgbClr val="000000"/>
                </a:solidFill>
                <a:latin typeface="Anonymous Pro Bold"/>
              </a:rPr>
              <a:t> </a:t>
            </a:r>
            <a:r>
              <a:rPr lang="en-US" sz="2251" dirty="0" err="1">
                <a:solidFill>
                  <a:srgbClr val="000000"/>
                </a:solidFill>
                <a:latin typeface="Anonymous Pro Bold"/>
              </a:rPr>
              <a:t>excluídos</a:t>
            </a:r>
            <a:r>
              <a:rPr lang="en-US" sz="2251" dirty="0">
                <a:solidFill>
                  <a:srgbClr val="000000"/>
                </a:solidFill>
                <a:latin typeface="Anonymous Pro Bold"/>
              </a:rPr>
              <a:t>. </a:t>
            </a:r>
          </a:p>
        </p:txBody>
      </p:sp>
      <p:sp>
        <p:nvSpPr>
          <p:cNvPr id="6" name="TextBox 6"/>
          <p:cNvSpPr txBox="1"/>
          <p:nvPr/>
        </p:nvSpPr>
        <p:spPr>
          <a:xfrm>
            <a:off x="4073362" y="717654"/>
            <a:ext cx="8547614"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Vista da execução de vídeo: Considerações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15719766" y="7257768"/>
            <a:ext cx="3141860" cy="3141860"/>
          </a:xfrm>
          <a:custGeom>
            <a:avLst/>
            <a:gdLst/>
            <a:ahLst/>
            <a:cxnLst/>
            <a:rect l="l" t="t" r="r" b="b"/>
            <a:pathLst>
              <a:path w="3141860" h="3141860">
                <a:moveTo>
                  <a:pt x="0" y="0"/>
                </a:moveTo>
                <a:lnTo>
                  <a:pt x="3141861" y="0"/>
                </a:lnTo>
                <a:lnTo>
                  <a:pt x="3141861" y="3141860"/>
                </a:lnTo>
                <a:lnTo>
                  <a:pt x="0" y="3141860"/>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2605469" y="1925639"/>
            <a:ext cx="3586160" cy="3207156"/>
          </a:xfrm>
          <a:custGeom>
            <a:avLst/>
            <a:gdLst/>
            <a:ahLst/>
            <a:cxnLst/>
            <a:rect l="l" t="t" r="r" b="b"/>
            <a:pathLst>
              <a:path w="3586160" h="3207156">
                <a:moveTo>
                  <a:pt x="0" y="0"/>
                </a:moveTo>
                <a:lnTo>
                  <a:pt x="3586160" y="0"/>
                </a:lnTo>
                <a:lnTo>
                  <a:pt x="3586160" y="3207156"/>
                </a:lnTo>
                <a:lnTo>
                  <a:pt x="0" y="3207156"/>
                </a:lnTo>
                <a:lnTo>
                  <a:pt x="0" y="0"/>
                </a:lnTo>
                <a:close/>
              </a:path>
            </a:pathLst>
          </a:custGeom>
          <a:blipFill>
            <a:blip r:embed="rId6"/>
            <a:stretch>
              <a:fillRect b="-7210"/>
            </a:stretch>
          </a:blipFill>
        </p:spPr>
        <p:txBody>
          <a:bodyPr/>
          <a:lstStyle/>
          <a:p>
            <a:endParaRPr lang="pt-BR"/>
          </a:p>
        </p:txBody>
      </p:sp>
      <p:sp>
        <p:nvSpPr>
          <p:cNvPr id="6" name="Freeform 6"/>
          <p:cNvSpPr/>
          <p:nvPr/>
        </p:nvSpPr>
        <p:spPr>
          <a:xfrm>
            <a:off x="1469334" y="5437399"/>
            <a:ext cx="6148044" cy="4399391"/>
          </a:xfrm>
          <a:custGeom>
            <a:avLst/>
            <a:gdLst/>
            <a:ahLst/>
            <a:cxnLst/>
            <a:rect l="l" t="t" r="r" b="b"/>
            <a:pathLst>
              <a:path w="6148044" h="4399391">
                <a:moveTo>
                  <a:pt x="0" y="0"/>
                </a:moveTo>
                <a:lnTo>
                  <a:pt x="6148045" y="0"/>
                </a:lnTo>
                <a:lnTo>
                  <a:pt x="6148045" y="4399391"/>
                </a:lnTo>
                <a:lnTo>
                  <a:pt x="0" y="4399391"/>
                </a:lnTo>
                <a:lnTo>
                  <a:pt x="0" y="0"/>
                </a:lnTo>
                <a:close/>
              </a:path>
            </a:pathLst>
          </a:custGeom>
          <a:blipFill>
            <a:blip r:embed="rId7"/>
            <a:stretch>
              <a:fillRect/>
            </a:stretch>
          </a:blipFill>
        </p:spPr>
        <p:txBody>
          <a:bodyPr/>
          <a:lstStyle/>
          <a:p>
            <a:endParaRPr lang="pt-BR"/>
          </a:p>
        </p:txBody>
      </p:sp>
      <p:sp>
        <p:nvSpPr>
          <p:cNvPr id="7" name="Freeform 7"/>
          <p:cNvSpPr/>
          <p:nvPr/>
        </p:nvSpPr>
        <p:spPr>
          <a:xfrm>
            <a:off x="10203301" y="1876636"/>
            <a:ext cx="2930543" cy="6512319"/>
          </a:xfrm>
          <a:custGeom>
            <a:avLst/>
            <a:gdLst/>
            <a:ahLst/>
            <a:cxnLst/>
            <a:rect l="l" t="t" r="r" b="b"/>
            <a:pathLst>
              <a:path w="2930543" h="6512319">
                <a:moveTo>
                  <a:pt x="0" y="0"/>
                </a:moveTo>
                <a:lnTo>
                  <a:pt x="2930543" y="0"/>
                </a:lnTo>
                <a:lnTo>
                  <a:pt x="2930543" y="6512318"/>
                </a:lnTo>
                <a:lnTo>
                  <a:pt x="0" y="6512318"/>
                </a:lnTo>
                <a:lnTo>
                  <a:pt x="0" y="0"/>
                </a:lnTo>
                <a:close/>
              </a:path>
            </a:pathLst>
          </a:custGeom>
          <a:blipFill>
            <a:blip r:embed="rId8"/>
            <a:stretch>
              <a:fillRect/>
            </a:stretch>
          </a:blipFill>
        </p:spPr>
        <p:txBody>
          <a:bodyPr/>
          <a:lstStyle/>
          <a:p>
            <a:endParaRPr lang="pt-BR"/>
          </a:p>
        </p:txBody>
      </p:sp>
      <p:sp>
        <p:nvSpPr>
          <p:cNvPr id="8" name="Freeform 8"/>
          <p:cNvSpPr/>
          <p:nvPr/>
        </p:nvSpPr>
        <p:spPr>
          <a:xfrm rot="-5400000">
            <a:off x="4595719" y="4697976"/>
            <a:ext cx="8629241" cy="1478848"/>
          </a:xfrm>
          <a:custGeom>
            <a:avLst/>
            <a:gdLst/>
            <a:ahLst/>
            <a:cxnLst/>
            <a:rect l="l" t="t" r="r" b="b"/>
            <a:pathLst>
              <a:path w="8629241" h="1478848">
                <a:moveTo>
                  <a:pt x="0" y="0"/>
                </a:moveTo>
                <a:lnTo>
                  <a:pt x="8629241" y="0"/>
                </a:lnTo>
                <a:lnTo>
                  <a:pt x="8629241" y="1478847"/>
                </a:lnTo>
                <a:lnTo>
                  <a:pt x="0" y="14788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pt-BR"/>
          </a:p>
        </p:txBody>
      </p:sp>
      <p:sp>
        <p:nvSpPr>
          <p:cNvPr id="9" name="Freeform 9"/>
          <p:cNvSpPr/>
          <p:nvPr/>
        </p:nvSpPr>
        <p:spPr>
          <a:xfrm>
            <a:off x="13279775" y="1925639"/>
            <a:ext cx="2933738" cy="6519417"/>
          </a:xfrm>
          <a:custGeom>
            <a:avLst/>
            <a:gdLst/>
            <a:ahLst/>
            <a:cxnLst/>
            <a:rect l="l" t="t" r="r" b="b"/>
            <a:pathLst>
              <a:path w="2933738" h="6519417">
                <a:moveTo>
                  <a:pt x="0" y="0"/>
                </a:moveTo>
                <a:lnTo>
                  <a:pt x="2933738" y="0"/>
                </a:lnTo>
                <a:lnTo>
                  <a:pt x="2933738" y="6519417"/>
                </a:lnTo>
                <a:lnTo>
                  <a:pt x="0" y="6519417"/>
                </a:lnTo>
                <a:lnTo>
                  <a:pt x="0" y="0"/>
                </a:lnTo>
                <a:close/>
              </a:path>
            </a:pathLst>
          </a:custGeom>
          <a:blipFill>
            <a:blip r:embed="rId11"/>
            <a:stretch>
              <a:fillRect/>
            </a:stretch>
          </a:blipFill>
        </p:spPr>
        <p:txBody>
          <a:bodyPr/>
          <a:lstStyle/>
          <a:p>
            <a:endParaRPr lang="pt-BR"/>
          </a:p>
        </p:txBody>
      </p:sp>
      <p:sp>
        <p:nvSpPr>
          <p:cNvPr id="10" name="TextBox 10"/>
          <p:cNvSpPr txBox="1"/>
          <p:nvPr/>
        </p:nvSpPr>
        <p:spPr>
          <a:xfrm>
            <a:off x="4979715" y="530289"/>
            <a:ext cx="7189491"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Área de Login: Site Web x Mobile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037839" y="-395080"/>
            <a:ext cx="4351348" cy="2320719"/>
          </a:xfrm>
          <a:custGeom>
            <a:avLst/>
            <a:gdLst/>
            <a:ahLst/>
            <a:cxnLst/>
            <a:rect l="l" t="t" r="r" b="b"/>
            <a:pathLst>
              <a:path w="4351348" h="2320719">
                <a:moveTo>
                  <a:pt x="0" y="0"/>
                </a:moveTo>
                <a:lnTo>
                  <a:pt x="4351348" y="0"/>
                </a:lnTo>
                <a:lnTo>
                  <a:pt x="4351348" y="2320719"/>
                </a:lnTo>
                <a:lnTo>
                  <a:pt x="0" y="2320719"/>
                </a:lnTo>
                <a:lnTo>
                  <a:pt x="0" y="0"/>
                </a:lnTo>
                <a:close/>
              </a:path>
            </a:pathLst>
          </a:custGeom>
          <a:blipFill>
            <a:blip r:embed="rId2"/>
            <a:stretch>
              <a:fillRect/>
            </a:stretch>
          </a:blipFill>
        </p:spPr>
        <p:txBody>
          <a:bodyPr/>
          <a:lstStyle/>
          <a:p>
            <a:endParaRPr lang="pt-BR"/>
          </a:p>
        </p:txBody>
      </p:sp>
      <p:sp>
        <p:nvSpPr>
          <p:cNvPr id="3" name="Freeform 3"/>
          <p:cNvSpPr/>
          <p:nvPr/>
        </p:nvSpPr>
        <p:spPr>
          <a:xfrm>
            <a:off x="15719766" y="7257768"/>
            <a:ext cx="3141860" cy="3141860"/>
          </a:xfrm>
          <a:custGeom>
            <a:avLst/>
            <a:gdLst/>
            <a:ahLst/>
            <a:cxnLst/>
            <a:rect l="l" t="t" r="r" b="b"/>
            <a:pathLst>
              <a:path w="3141860" h="3141860">
                <a:moveTo>
                  <a:pt x="0" y="0"/>
                </a:moveTo>
                <a:lnTo>
                  <a:pt x="3141861" y="0"/>
                </a:lnTo>
                <a:lnTo>
                  <a:pt x="3141861" y="3141860"/>
                </a:lnTo>
                <a:lnTo>
                  <a:pt x="0" y="3141860"/>
                </a:lnTo>
                <a:lnTo>
                  <a:pt x="0" y="0"/>
                </a:lnTo>
                <a:close/>
              </a:path>
            </a:pathLst>
          </a:custGeom>
          <a:blipFill>
            <a:blip r:embed="rId3"/>
            <a:stretch>
              <a:fillRect/>
            </a:stretch>
          </a:blipFill>
        </p:spPr>
        <p:txBody>
          <a:bodyPr/>
          <a:lstStyle/>
          <a:p>
            <a:endParaRPr lang="pt-BR"/>
          </a:p>
        </p:txBody>
      </p:sp>
      <p:sp>
        <p:nvSpPr>
          <p:cNvPr id="4" name="Freeform 4"/>
          <p:cNvSpPr/>
          <p:nvPr/>
        </p:nvSpPr>
        <p:spPr>
          <a:xfrm>
            <a:off x="436663" y="421377"/>
            <a:ext cx="2313613" cy="1214647"/>
          </a:xfrm>
          <a:custGeom>
            <a:avLst/>
            <a:gdLst/>
            <a:ahLst/>
            <a:cxnLst/>
            <a:rect l="l" t="t" r="r" b="b"/>
            <a:pathLst>
              <a:path w="2313613" h="1214647">
                <a:moveTo>
                  <a:pt x="0" y="0"/>
                </a:moveTo>
                <a:lnTo>
                  <a:pt x="2313614" y="0"/>
                </a:lnTo>
                <a:lnTo>
                  <a:pt x="2313614" y="1214646"/>
                </a:lnTo>
                <a:lnTo>
                  <a:pt x="0" y="1214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TextBox 5"/>
          <p:cNvSpPr txBox="1"/>
          <p:nvPr/>
        </p:nvSpPr>
        <p:spPr>
          <a:xfrm>
            <a:off x="5325963" y="530289"/>
            <a:ext cx="6648521"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Área de Login: Considerações</a:t>
            </a:r>
          </a:p>
        </p:txBody>
      </p:sp>
      <p:sp>
        <p:nvSpPr>
          <p:cNvPr id="6" name="TextBox 6"/>
          <p:cNvSpPr txBox="1"/>
          <p:nvPr/>
        </p:nvSpPr>
        <p:spPr>
          <a:xfrm>
            <a:off x="436663" y="1956600"/>
            <a:ext cx="17680556" cy="7588039"/>
          </a:xfrm>
          <a:prstGeom prst="rect">
            <a:avLst/>
          </a:prstGeom>
        </p:spPr>
        <p:txBody>
          <a:bodyPr lIns="0" tIns="0" rIns="0" bIns="0" rtlCol="0" anchor="t">
            <a:spAutoFit/>
          </a:bodyPr>
          <a:lstStyle/>
          <a:p>
            <a:pPr algn="just">
              <a:lnSpc>
                <a:spcPts val="3495"/>
              </a:lnSpc>
            </a:pPr>
            <a:r>
              <a:rPr lang="en-US" sz="2496" dirty="0">
                <a:solidFill>
                  <a:srgbClr val="000000"/>
                </a:solidFill>
                <a:latin typeface="Anonymous Pro Bold"/>
              </a:rPr>
              <a:t>Ambas as </a:t>
            </a:r>
            <a:r>
              <a:rPr lang="en-US" sz="2496" dirty="0" err="1">
                <a:solidFill>
                  <a:srgbClr val="000000"/>
                </a:solidFill>
                <a:latin typeface="Anonymous Pro Bold"/>
              </a:rPr>
              <a:t>versões</a:t>
            </a:r>
            <a:r>
              <a:rPr lang="en-US" sz="2496" dirty="0">
                <a:solidFill>
                  <a:srgbClr val="000000"/>
                </a:solidFill>
                <a:latin typeface="Anonymous Pro Bold"/>
              </a:rPr>
              <a:t> da </a:t>
            </a:r>
            <a:r>
              <a:rPr lang="en-US" sz="2496" dirty="0" err="1">
                <a:solidFill>
                  <a:srgbClr val="000000"/>
                </a:solidFill>
                <a:latin typeface="Anonymous Pro Bold"/>
              </a:rPr>
              <a:t>área</a:t>
            </a:r>
            <a:r>
              <a:rPr lang="en-US" sz="2496" dirty="0">
                <a:solidFill>
                  <a:srgbClr val="000000"/>
                </a:solidFill>
                <a:latin typeface="Anonymous Pro Bold"/>
              </a:rPr>
              <a:t> de login </a:t>
            </a:r>
            <a:r>
              <a:rPr lang="en-US" sz="2496" dirty="0" err="1">
                <a:solidFill>
                  <a:srgbClr val="000000"/>
                </a:solidFill>
                <a:latin typeface="Anonymous Pro Bold"/>
              </a:rPr>
              <a:t>possuem</a:t>
            </a:r>
            <a:r>
              <a:rPr lang="en-US" sz="2496" dirty="0">
                <a:solidFill>
                  <a:srgbClr val="000000"/>
                </a:solidFill>
                <a:latin typeface="Anonymous Pro Bold"/>
              </a:rPr>
              <a:t> </a:t>
            </a:r>
            <a:r>
              <a:rPr lang="en-US" sz="2496" dirty="0" err="1">
                <a:solidFill>
                  <a:srgbClr val="000000"/>
                </a:solidFill>
                <a:latin typeface="Anonymous Pro Bold"/>
              </a:rPr>
              <a:t>informações</a:t>
            </a:r>
            <a:r>
              <a:rPr lang="en-US" sz="2496" dirty="0">
                <a:solidFill>
                  <a:srgbClr val="000000"/>
                </a:solidFill>
                <a:latin typeface="Anonymous Pro Bold"/>
              </a:rPr>
              <a:t> </a:t>
            </a:r>
            <a:r>
              <a:rPr lang="en-US" sz="2496" dirty="0" err="1">
                <a:solidFill>
                  <a:srgbClr val="000000"/>
                </a:solidFill>
                <a:latin typeface="Anonymous Pro Bold"/>
              </a:rPr>
              <a:t>bastante</a:t>
            </a:r>
            <a:r>
              <a:rPr lang="en-US" sz="2496" dirty="0">
                <a:solidFill>
                  <a:srgbClr val="000000"/>
                </a:solidFill>
                <a:latin typeface="Anonymous Pro Bold"/>
              </a:rPr>
              <a:t> </a:t>
            </a:r>
            <a:r>
              <a:rPr lang="en-US" sz="2496" dirty="0" err="1">
                <a:solidFill>
                  <a:srgbClr val="000000"/>
                </a:solidFill>
                <a:latin typeface="Anonymous Pro Bold"/>
              </a:rPr>
              <a:t>similares</a:t>
            </a:r>
            <a:r>
              <a:rPr lang="en-US" sz="2496" dirty="0">
                <a:solidFill>
                  <a:srgbClr val="000000"/>
                </a:solidFill>
                <a:latin typeface="Anonymous Pro Bold"/>
              </a:rPr>
              <a:t>, com a </a:t>
            </a:r>
            <a:r>
              <a:rPr lang="en-US" sz="2496" dirty="0" err="1">
                <a:solidFill>
                  <a:srgbClr val="000000"/>
                </a:solidFill>
                <a:latin typeface="Anonymous Pro Bold"/>
              </a:rPr>
              <a:t>diferença</a:t>
            </a:r>
            <a:r>
              <a:rPr lang="en-US" sz="2496" dirty="0">
                <a:solidFill>
                  <a:srgbClr val="000000"/>
                </a:solidFill>
                <a:latin typeface="Anonymous Pro Bold"/>
              </a:rPr>
              <a:t> de que, no site Web </a:t>
            </a:r>
            <a:r>
              <a:rPr lang="en-US" sz="2496" dirty="0" err="1">
                <a:solidFill>
                  <a:srgbClr val="000000"/>
                </a:solidFill>
                <a:latin typeface="Anonymous Pro Bold"/>
              </a:rPr>
              <a:t>pode</a:t>
            </a:r>
            <a:r>
              <a:rPr lang="en-US" sz="2496" dirty="0">
                <a:solidFill>
                  <a:srgbClr val="000000"/>
                </a:solidFill>
                <a:latin typeface="Anonymous Pro Bold"/>
              </a:rPr>
              <a:t>-se </a:t>
            </a:r>
            <a:r>
              <a:rPr lang="en-US" sz="2496" dirty="0" err="1">
                <a:solidFill>
                  <a:srgbClr val="000000"/>
                </a:solidFill>
                <a:latin typeface="Anonymous Pro Bold"/>
              </a:rPr>
              <a:t>visualizar</a:t>
            </a:r>
            <a:r>
              <a:rPr lang="en-US" sz="2496" dirty="0">
                <a:solidFill>
                  <a:srgbClr val="000000"/>
                </a:solidFill>
                <a:latin typeface="Anonymous Pro Bold"/>
              </a:rPr>
              <a:t> </a:t>
            </a:r>
            <a:r>
              <a:rPr lang="en-US" sz="2496" dirty="0" err="1">
                <a:solidFill>
                  <a:srgbClr val="000000"/>
                </a:solidFill>
                <a:latin typeface="Anonymous Pro Bold"/>
              </a:rPr>
              <a:t>os</a:t>
            </a:r>
            <a:r>
              <a:rPr lang="en-US" sz="2496" dirty="0">
                <a:solidFill>
                  <a:srgbClr val="000000"/>
                </a:solidFill>
                <a:latin typeface="Anonymous Pro Bold"/>
              </a:rPr>
              <a:t> </a:t>
            </a:r>
            <a:r>
              <a:rPr lang="en-US" sz="2496" dirty="0" err="1">
                <a:solidFill>
                  <a:srgbClr val="000000"/>
                </a:solidFill>
                <a:latin typeface="Anonymous Pro Bold"/>
              </a:rPr>
              <a:t>títulos</a:t>
            </a:r>
            <a:r>
              <a:rPr lang="en-US" sz="2496" dirty="0">
                <a:solidFill>
                  <a:srgbClr val="000000"/>
                </a:solidFill>
                <a:latin typeface="Anonymous Pro Bold"/>
              </a:rPr>
              <a:t> </a:t>
            </a:r>
            <a:r>
              <a:rPr lang="en-US" sz="2496" dirty="0" err="1">
                <a:solidFill>
                  <a:srgbClr val="000000"/>
                </a:solidFill>
                <a:latin typeface="Anonymous Pro Bold"/>
              </a:rPr>
              <a:t>constantes</a:t>
            </a:r>
            <a:r>
              <a:rPr lang="en-US" sz="2496" dirty="0">
                <a:solidFill>
                  <a:srgbClr val="000000"/>
                </a:solidFill>
                <a:latin typeface="Anonymous Pro Bold"/>
              </a:rPr>
              <a:t> no site </a:t>
            </a:r>
            <a:r>
              <a:rPr lang="en-US" sz="2496" dirty="0" err="1">
                <a:solidFill>
                  <a:srgbClr val="000000"/>
                </a:solidFill>
                <a:latin typeface="Anonymous Pro Bold"/>
              </a:rPr>
              <a:t>ainda</a:t>
            </a:r>
            <a:r>
              <a:rPr lang="en-US" sz="2496" dirty="0">
                <a:solidFill>
                  <a:srgbClr val="000000"/>
                </a:solidFill>
                <a:latin typeface="Anonymous Pro Bold"/>
              </a:rPr>
              <a:t> </a:t>
            </a:r>
            <a:r>
              <a:rPr lang="en-US" sz="2496" dirty="0" err="1">
                <a:solidFill>
                  <a:srgbClr val="000000"/>
                </a:solidFill>
                <a:latin typeface="Anonymous Pro Bold"/>
              </a:rPr>
              <a:t>não</a:t>
            </a:r>
            <a:r>
              <a:rPr lang="en-US" sz="2496" dirty="0">
                <a:solidFill>
                  <a:srgbClr val="000000"/>
                </a:solidFill>
                <a:latin typeface="Anonymous Pro Bold"/>
              </a:rPr>
              <a:t> se </a:t>
            </a:r>
            <a:r>
              <a:rPr lang="en-US" sz="2496" dirty="0" err="1">
                <a:solidFill>
                  <a:srgbClr val="000000"/>
                </a:solidFill>
                <a:latin typeface="Anonymous Pro Bold"/>
              </a:rPr>
              <a:t>tenha</a:t>
            </a:r>
            <a:r>
              <a:rPr lang="en-US" sz="2496" dirty="0">
                <a:solidFill>
                  <a:srgbClr val="000000"/>
                </a:solidFill>
                <a:latin typeface="Anonymous Pro Bold"/>
              </a:rPr>
              <a:t> </a:t>
            </a:r>
            <a:r>
              <a:rPr lang="en-US" sz="2496" dirty="0" err="1">
                <a:solidFill>
                  <a:srgbClr val="000000"/>
                </a:solidFill>
                <a:latin typeface="Anonymous Pro Bold"/>
              </a:rPr>
              <a:t>efetuado</a:t>
            </a:r>
            <a:r>
              <a:rPr lang="en-US" sz="2496" dirty="0">
                <a:solidFill>
                  <a:srgbClr val="000000"/>
                </a:solidFill>
                <a:latin typeface="Anonymous Pro Bold"/>
              </a:rPr>
              <a:t> o login, </a:t>
            </a:r>
            <a:r>
              <a:rPr lang="en-US" sz="2496" dirty="0" err="1">
                <a:solidFill>
                  <a:srgbClr val="000000"/>
                </a:solidFill>
                <a:latin typeface="Anonymous Pro Bold"/>
              </a:rPr>
              <a:t>porém</a:t>
            </a:r>
            <a:r>
              <a:rPr lang="en-US" sz="2496" dirty="0">
                <a:solidFill>
                  <a:srgbClr val="000000"/>
                </a:solidFill>
                <a:latin typeface="Anonymous Pro Bold"/>
              </a:rPr>
              <a:t>, para </a:t>
            </a:r>
            <a:r>
              <a:rPr lang="en-US" sz="2496" dirty="0" err="1">
                <a:solidFill>
                  <a:srgbClr val="000000"/>
                </a:solidFill>
                <a:latin typeface="Anonymous Pro Bold"/>
              </a:rPr>
              <a:t>ter</a:t>
            </a:r>
            <a:r>
              <a:rPr lang="en-US" sz="2496" dirty="0">
                <a:solidFill>
                  <a:srgbClr val="000000"/>
                </a:solidFill>
                <a:latin typeface="Anonymous Pro Bold"/>
              </a:rPr>
              <a:t> </a:t>
            </a:r>
            <a:r>
              <a:rPr lang="en-US" sz="2496" dirty="0" err="1">
                <a:solidFill>
                  <a:srgbClr val="000000"/>
                </a:solidFill>
                <a:latin typeface="Anonymous Pro Bold"/>
              </a:rPr>
              <a:t>acesso</a:t>
            </a:r>
            <a:r>
              <a:rPr lang="en-US" sz="2496" dirty="0">
                <a:solidFill>
                  <a:srgbClr val="000000"/>
                </a:solidFill>
                <a:latin typeface="Anonymous Pro Bold"/>
              </a:rPr>
              <a:t> a </a:t>
            </a:r>
            <a:r>
              <a:rPr lang="en-US" sz="2496" dirty="0" err="1">
                <a:solidFill>
                  <a:srgbClr val="000000"/>
                </a:solidFill>
                <a:latin typeface="Anonymous Pro Bold"/>
              </a:rPr>
              <a:t>reprodução</a:t>
            </a:r>
            <a:r>
              <a:rPr lang="en-US" sz="2496" dirty="0">
                <a:solidFill>
                  <a:srgbClr val="000000"/>
                </a:solidFill>
                <a:latin typeface="Anonymous Pro Bold"/>
              </a:rPr>
              <a:t> de </a:t>
            </a:r>
            <a:r>
              <a:rPr lang="en-US" sz="2496" dirty="0" err="1">
                <a:solidFill>
                  <a:srgbClr val="000000"/>
                </a:solidFill>
                <a:latin typeface="Anonymous Pro Bold"/>
              </a:rPr>
              <a:t>qualquer</a:t>
            </a:r>
            <a:r>
              <a:rPr lang="en-US" sz="2496" dirty="0">
                <a:solidFill>
                  <a:srgbClr val="000000"/>
                </a:solidFill>
                <a:latin typeface="Anonymous Pro Bold"/>
              </a:rPr>
              <a:t> </a:t>
            </a:r>
            <a:r>
              <a:rPr lang="en-US" sz="2496" dirty="0" err="1">
                <a:solidFill>
                  <a:srgbClr val="000000"/>
                </a:solidFill>
                <a:latin typeface="Anonymous Pro Bold"/>
              </a:rPr>
              <a:t>título</a:t>
            </a:r>
            <a:r>
              <a:rPr lang="en-US" sz="2496" dirty="0">
                <a:solidFill>
                  <a:srgbClr val="000000"/>
                </a:solidFill>
                <a:latin typeface="Anonymous Pro Bold"/>
              </a:rPr>
              <a:t>, é </a:t>
            </a:r>
            <a:r>
              <a:rPr lang="en-US" sz="2496" dirty="0" err="1">
                <a:solidFill>
                  <a:srgbClr val="000000"/>
                </a:solidFill>
                <a:latin typeface="Anonymous Pro Bold"/>
              </a:rPr>
              <a:t>necessário</a:t>
            </a:r>
            <a:r>
              <a:rPr lang="en-US" sz="2496" dirty="0">
                <a:solidFill>
                  <a:srgbClr val="000000"/>
                </a:solidFill>
                <a:latin typeface="Anonymous Pro Bold"/>
              </a:rPr>
              <a:t> </a:t>
            </a:r>
            <a:r>
              <a:rPr lang="en-US" sz="2496" dirty="0" err="1">
                <a:solidFill>
                  <a:srgbClr val="000000"/>
                </a:solidFill>
                <a:latin typeface="Anonymous Pro Bold"/>
              </a:rPr>
              <a:t>criar</a:t>
            </a:r>
            <a:r>
              <a:rPr lang="en-US" sz="2496" dirty="0">
                <a:solidFill>
                  <a:srgbClr val="000000"/>
                </a:solidFill>
                <a:latin typeface="Anonymous Pro Bold"/>
              </a:rPr>
              <a:t> </a:t>
            </a:r>
            <a:r>
              <a:rPr lang="en-US" sz="2496" dirty="0" err="1">
                <a:solidFill>
                  <a:srgbClr val="000000"/>
                </a:solidFill>
                <a:latin typeface="Anonymous Pro Bold"/>
              </a:rPr>
              <a:t>uma</a:t>
            </a:r>
            <a:r>
              <a:rPr lang="en-US" sz="2496" dirty="0">
                <a:solidFill>
                  <a:srgbClr val="000000"/>
                </a:solidFill>
                <a:latin typeface="Anonymous Pro Bold"/>
              </a:rPr>
              <a:t> </a:t>
            </a:r>
            <a:r>
              <a:rPr lang="en-US" sz="2496" dirty="0" err="1">
                <a:solidFill>
                  <a:srgbClr val="000000"/>
                </a:solidFill>
                <a:latin typeface="Anonymous Pro Bold"/>
              </a:rPr>
              <a:t>conta</a:t>
            </a:r>
            <a:r>
              <a:rPr lang="en-US" sz="2496" dirty="0">
                <a:solidFill>
                  <a:srgbClr val="000000"/>
                </a:solidFill>
                <a:latin typeface="Anonymous Pro Bold"/>
              </a:rPr>
              <a:t>. Para </a:t>
            </a:r>
            <a:r>
              <a:rPr lang="en-US" sz="2496" dirty="0" err="1">
                <a:solidFill>
                  <a:srgbClr val="000000"/>
                </a:solidFill>
                <a:latin typeface="Anonymous Pro Bold"/>
              </a:rPr>
              <a:t>criar</a:t>
            </a:r>
            <a:r>
              <a:rPr lang="en-US" sz="2496" dirty="0">
                <a:solidFill>
                  <a:srgbClr val="000000"/>
                </a:solidFill>
                <a:latin typeface="Anonymous Pro Bold"/>
              </a:rPr>
              <a:t> </a:t>
            </a:r>
            <a:r>
              <a:rPr lang="en-US" sz="2496" dirty="0" err="1">
                <a:solidFill>
                  <a:srgbClr val="000000"/>
                </a:solidFill>
                <a:latin typeface="Anonymous Pro Bold"/>
              </a:rPr>
              <a:t>uma</a:t>
            </a:r>
            <a:r>
              <a:rPr lang="en-US" sz="2496" dirty="0">
                <a:solidFill>
                  <a:srgbClr val="000000"/>
                </a:solidFill>
                <a:latin typeface="Anonymous Pro Bold"/>
              </a:rPr>
              <a:t> </a:t>
            </a:r>
            <a:r>
              <a:rPr lang="en-US" sz="2496" dirty="0" err="1">
                <a:solidFill>
                  <a:srgbClr val="000000"/>
                </a:solidFill>
                <a:latin typeface="Anonymous Pro Bold"/>
              </a:rPr>
              <a:t>conta</a:t>
            </a:r>
            <a:r>
              <a:rPr lang="en-US" sz="2496" dirty="0">
                <a:solidFill>
                  <a:srgbClr val="000000"/>
                </a:solidFill>
                <a:latin typeface="Anonymous Pro Bold"/>
              </a:rPr>
              <a:t>, </a:t>
            </a:r>
            <a:r>
              <a:rPr lang="en-US" sz="2496" dirty="0" err="1">
                <a:solidFill>
                  <a:srgbClr val="000000"/>
                </a:solidFill>
                <a:latin typeface="Anonymous Pro Bold"/>
              </a:rPr>
              <a:t>deve</a:t>
            </a:r>
            <a:r>
              <a:rPr lang="en-US" sz="2496" dirty="0">
                <a:solidFill>
                  <a:srgbClr val="000000"/>
                </a:solidFill>
                <a:latin typeface="Anonymous Pro Bold"/>
              </a:rPr>
              <a:t>-se </a:t>
            </a:r>
            <a:r>
              <a:rPr lang="en-US" sz="2496" dirty="0" err="1">
                <a:solidFill>
                  <a:srgbClr val="000000"/>
                </a:solidFill>
                <a:latin typeface="Anonymous Pro Bold"/>
              </a:rPr>
              <a:t>ir</a:t>
            </a:r>
            <a:r>
              <a:rPr lang="en-US" sz="2496" dirty="0">
                <a:solidFill>
                  <a:srgbClr val="000000"/>
                </a:solidFill>
                <a:latin typeface="Anonymous Pro Bold"/>
              </a:rPr>
              <a:t> </a:t>
            </a:r>
            <a:r>
              <a:rPr lang="en-US" sz="2496" dirty="0" err="1">
                <a:solidFill>
                  <a:srgbClr val="000000"/>
                </a:solidFill>
                <a:latin typeface="Anonymous Pro Bold"/>
              </a:rPr>
              <a:t>ao</a:t>
            </a:r>
            <a:r>
              <a:rPr lang="en-US" sz="2496" dirty="0">
                <a:solidFill>
                  <a:srgbClr val="000000"/>
                </a:solidFill>
                <a:latin typeface="Anonymous Pro Bold"/>
              </a:rPr>
              <a:t> </a:t>
            </a:r>
            <a:r>
              <a:rPr lang="en-US" sz="2496" dirty="0" err="1">
                <a:solidFill>
                  <a:srgbClr val="000000"/>
                </a:solidFill>
                <a:latin typeface="Anonymous Pro Bold"/>
              </a:rPr>
              <a:t>último</a:t>
            </a:r>
            <a:r>
              <a:rPr lang="en-US" sz="2496" dirty="0">
                <a:solidFill>
                  <a:srgbClr val="000000"/>
                </a:solidFill>
                <a:latin typeface="Anonymous Pro Bold"/>
              </a:rPr>
              <a:t> </a:t>
            </a:r>
            <a:r>
              <a:rPr lang="en-US" sz="2496" dirty="0" err="1">
                <a:solidFill>
                  <a:srgbClr val="000000"/>
                </a:solidFill>
                <a:latin typeface="Anonymous Pro Bold"/>
              </a:rPr>
              <a:t>ícone</a:t>
            </a:r>
            <a:r>
              <a:rPr lang="en-US" sz="2496" dirty="0">
                <a:solidFill>
                  <a:srgbClr val="000000"/>
                </a:solidFill>
                <a:latin typeface="Anonymous Pro Bold"/>
              </a:rPr>
              <a:t> da </a:t>
            </a:r>
            <a:r>
              <a:rPr lang="en-US" sz="2496" dirty="0" err="1">
                <a:solidFill>
                  <a:srgbClr val="000000"/>
                </a:solidFill>
                <a:latin typeface="Anonymous Pro Bold"/>
              </a:rPr>
              <a:t>esquerda</a:t>
            </a:r>
            <a:r>
              <a:rPr lang="en-US" sz="2496" dirty="0">
                <a:solidFill>
                  <a:srgbClr val="000000"/>
                </a:solidFill>
                <a:latin typeface="Anonymous Pro Bold"/>
              </a:rPr>
              <a:t> para </a:t>
            </a:r>
            <a:r>
              <a:rPr lang="en-US" sz="2496" dirty="0" err="1">
                <a:solidFill>
                  <a:srgbClr val="000000"/>
                </a:solidFill>
                <a:latin typeface="Anonymous Pro Bold"/>
              </a:rPr>
              <a:t>direita</a:t>
            </a:r>
            <a:r>
              <a:rPr lang="en-US" sz="2496" dirty="0">
                <a:solidFill>
                  <a:srgbClr val="000000"/>
                </a:solidFill>
                <a:latin typeface="Anonymous Pro Bold"/>
              </a:rPr>
              <a:t> no canto superior </a:t>
            </a:r>
            <a:r>
              <a:rPr lang="en-US" sz="2496" dirty="0" err="1">
                <a:solidFill>
                  <a:srgbClr val="000000"/>
                </a:solidFill>
                <a:latin typeface="Anonymous Pro Bold"/>
              </a:rPr>
              <a:t>direito</a:t>
            </a:r>
            <a:r>
              <a:rPr lang="en-US" sz="2496" dirty="0">
                <a:solidFill>
                  <a:srgbClr val="000000"/>
                </a:solidFill>
                <a:latin typeface="Anonymous Pro Bold"/>
              </a:rPr>
              <a:t>.</a:t>
            </a:r>
          </a:p>
          <a:p>
            <a:pPr algn="just">
              <a:lnSpc>
                <a:spcPts val="3495"/>
              </a:lnSpc>
            </a:pPr>
            <a:r>
              <a:rPr lang="en-US" sz="2496" dirty="0">
                <a:solidFill>
                  <a:srgbClr val="000000"/>
                </a:solidFill>
                <a:latin typeface="Anonymous Pro Bold"/>
              </a:rPr>
              <a:t>  </a:t>
            </a:r>
          </a:p>
          <a:p>
            <a:pPr algn="just">
              <a:lnSpc>
                <a:spcPts val="3495"/>
              </a:lnSpc>
            </a:pPr>
            <a:r>
              <a:rPr lang="en-US" sz="2496" dirty="0">
                <a:solidFill>
                  <a:srgbClr val="000000"/>
                </a:solidFill>
                <a:latin typeface="Anonymous Pro Bold"/>
              </a:rPr>
              <a:t>Por outro </a:t>
            </a:r>
            <a:r>
              <a:rPr lang="en-US" sz="2496" dirty="0" err="1">
                <a:solidFill>
                  <a:srgbClr val="000000"/>
                </a:solidFill>
                <a:latin typeface="Anonymous Pro Bold"/>
              </a:rPr>
              <a:t>lado</a:t>
            </a:r>
            <a:r>
              <a:rPr lang="en-US" sz="2496" dirty="0">
                <a:solidFill>
                  <a:srgbClr val="000000"/>
                </a:solidFill>
                <a:latin typeface="Anonymous Pro Bold"/>
              </a:rPr>
              <a:t>, </a:t>
            </a:r>
            <a:r>
              <a:rPr lang="en-US" sz="2496" dirty="0" err="1">
                <a:solidFill>
                  <a:srgbClr val="000000"/>
                </a:solidFill>
                <a:latin typeface="Anonymous Pro Bold"/>
              </a:rPr>
              <a:t>na</a:t>
            </a:r>
            <a:r>
              <a:rPr lang="en-US" sz="2496" dirty="0">
                <a:solidFill>
                  <a:srgbClr val="000000"/>
                </a:solidFill>
                <a:latin typeface="Anonymous Pro Bold"/>
              </a:rPr>
              <a:t> </a:t>
            </a:r>
            <a:r>
              <a:rPr lang="en-US" sz="2496" dirty="0" err="1">
                <a:solidFill>
                  <a:srgbClr val="000000"/>
                </a:solidFill>
                <a:latin typeface="Anonymous Pro Bold"/>
              </a:rPr>
              <a:t>versão</a:t>
            </a:r>
            <a:r>
              <a:rPr lang="en-US" sz="2496" dirty="0">
                <a:solidFill>
                  <a:srgbClr val="000000"/>
                </a:solidFill>
                <a:latin typeface="Anonymous Pro Bold"/>
              </a:rPr>
              <a:t> para mobile, o login </a:t>
            </a:r>
            <a:r>
              <a:rPr lang="en-US" sz="2496" dirty="0" err="1">
                <a:solidFill>
                  <a:srgbClr val="000000"/>
                </a:solidFill>
                <a:latin typeface="Anonymous Pro Bold"/>
              </a:rPr>
              <a:t>já</a:t>
            </a:r>
            <a:r>
              <a:rPr lang="en-US" sz="2496" dirty="0">
                <a:solidFill>
                  <a:srgbClr val="000000"/>
                </a:solidFill>
                <a:latin typeface="Anonymous Pro Bold"/>
              </a:rPr>
              <a:t> é </a:t>
            </a:r>
            <a:r>
              <a:rPr lang="en-US" sz="2496" dirty="0" err="1">
                <a:solidFill>
                  <a:srgbClr val="000000"/>
                </a:solidFill>
                <a:latin typeface="Anonymous Pro Bold"/>
              </a:rPr>
              <a:t>requerido</a:t>
            </a:r>
            <a:r>
              <a:rPr lang="en-US" sz="2496" dirty="0">
                <a:solidFill>
                  <a:srgbClr val="000000"/>
                </a:solidFill>
                <a:latin typeface="Anonymous Pro Bold"/>
              </a:rPr>
              <a:t> logo </a:t>
            </a:r>
            <a:r>
              <a:rPr lang="en-US" sz="2496" dirty="0" err="1">
                <a:solidFill>
                  <a:srgbClr val="000000"/>
                </a:solidFill>
                <a:latin typeface="Anonymous Pro Bold"/>
              </a:rPr>
              <a:t>em</a:t>
            </a:r>
            <a:r>
              <a:rPr lang="en-US" sz="2496" dirty="0">
                <a:solidFill>
                  <a:srgbClr val="000000"/>
                </a:solidFill>
                <a:latin typeface="Anonymous Pro Bold"/>
              </a:rPr>
              <a:t> </a:t>
            </a:r>
            <a:r>
              <a:rPr lang="en-US" sz="2496" dirty="0" err="1">
                <a:solidFill>
                  <a:srgbClr val="000000"/>
                </a:solidFill>
                <a:latin typeface="Anonymous Pro Bold"/>
              </a:rPr>
              <a:t>primeiro</a:t>
            </a:r>
            <a:r>
              <a:rPr lang="en-US" sz="2496" dirty="0">
                <a:solidFill>
                  <a:srgbClr val="000000"/>
                </a:solidFill>
                <a:latin typeface="Anonymous Pro Bold"/>
              </a:rPr>
              <a:t> </a:t>
            </a:r>
            <a:r>
              <a:rPr lang="en-US" sz="2496" dirty="0" err="1">
                <a:solidFill>
                  <a:srgbClr val="000000"/>
                </a:solidFill>
                <a:latin typeface="Anonymous Pro Bold"/>
              </a:rPr>
              <a:t>momento</a:t>
            </a:r>
            <a:r>
              <a:rPr lang="en-US" sz="2496" dirty="0">
                <a:solidFill>
                  <a:srgbClr val="000000"/>
                </a:solidFill>
                <a:latin typeface="Anonymous Pro Bold"/>
              </a:rPr>
              <a:t>, </a:t>
            </a:r>
            <a:r>
              <a:rPr lang="en-US" sz="2496" dirty="0" err="1">
                <a:solidFill>
                  <a:srgbClr val="000000"/>
                </a:solidFill>
                <a:latin typeface="Anonymous Pro Bold"/>
              </a:rPr>
              <a:t>não</a:t>
            </a:r>
            <a:r>
              <a:rPr lang="en-US" sz="2496" dirty="0">
                <a:solidFill>
                  <a:srgbClr val="000000"/>
                </a:solidFill>
                <a:latin typeface="Anonymous Pro Bold"/>
              </a:rPr>
              <a:t> </a:t>
            </a:r>
            <a:r>
              <a:rPr lang="en-US" sz="2496" dirty="0" err="1">
                <a:solidFill>
                  <a:srgbClr val="000000"/>
                </a:solidFill>
                <a:latin typeface="Anonymous Pro Bold"/>
              </a:rPr>
              <a:t>permitindo</a:t>
            </a:r>
            <a:r>
              <a:rPr lang="en-US" sz="2496" dirty="0">
                <a:solidFill>
                  <a:srgbClr val="000000"/>
                </a:solidFill>
                <a:latin typeface="Anonymous Pro Bold"/>
              </a:rPr>
              <a:t> a </a:t>
            </a:r>
            <a:r>
              <a:rPr lang="en-US" sz="2496" dirty="0" err="1">
                <a:solidFill>
                  <a:srgbClr val="000000"/>
                </a:solidFill>
                <a:latin typeface="Anonymous Pro Bold"/>
              </a:rPr>
              <a:t>exibição</a:t>
            </a:r>
            <a:r>
              <a:rPr lang="en-US" sz="2496" dirty="0">
                <a:solidFill>
                  <a:srgbClr val="000000"/>
                </a:solidFill>
                <a:latin typeface="Anonymous Pro Bold"/>
              </a:rPr>
              <a:t> dos </a:t>
            </a:r>
            <a:r>
              <a:rPr lang="en-US" sz="2496" dirty="0" err="1">
                <a:solidFill>
                  <a:srgbClr val="000000"/>
                </a:solidFill>
                <a:latin typeface="Anonymous Pro Bold"/>
              </a:rPr>
              <a:t>títulos</a:t>
            </a:r>
            <a:r>
              <a:rPr lang="en-US" sz="2496" dirty="0">
                <a:solidFill>
                  <a:srgbClr val="000000"/>
                </a:solidFill>
                <a:latin typeface="Anonymous Pro Bold"/>
              </a:rPr>
              <a:t> </a:t>
            </a:r>
            <a:r>
              <a:rPr lang="en-US" sz="2496" dirty="0" err="1">
                <a:solidFill>
                  <a:srgbClr val="000000"/>
                </a:solidFill>
                <a:latin typeface="Anonymous Pro Bold"/>
              </a:rPr>
              <a:t>sem</a:t>
            </a:r>
            <a:r>
              <a:rPr lang="en-US" sz="2496" dirty="0">
                <a:solidFill>
                  <a:srgbClr val="000000"/>
                </a:solidFill>
                <a:latin typeface="Anonymous Pro Bold"/>
              </a:rPr>
              <a:t> </a:t>
            </a:r>
            <a:r>
              <a:rPr lang="en-US" sz="2496" dirty="0" err="1">
                <a:solidFill>
                  <a:srgbClr val="000000"/>
                </a:solidFill>
                <a:latin typeface="Anonymous Pro Bold"/>
              </a:rPr>
              <a:t>esse</a:t>
            </a:r>
            <a:r>
              <a:rPr lang="en-US" sz="2496" dirty="0">
                <a:solidFill>
                  <a:srgbClr val="000000"/>
                </a:solidFill>
                <a:latin typeface="Anonymous Pro Bold"/>
              </a:rPr>
              <a:t> </a:t>
            </a:r>
            <a:r>
              <a:rPr lang="en-US" sz="2496" dirty="0" err="1">
                <a:solidFill>
                  <a:srgbClr val="000000"/>
                </a:solidFill>
                <a:latin typeface="Anonymous Pro Bold"/>
              </a:rPr>
              <a:t>requisito</a:t>
            </a:r>
            <a:r>
              <a:rPr lang="en-US" sz="2496" dirty="0">
                <a:solidFill>
                  <a:srgbClr val="000000"/>
                </a:solidFill>
                <a:latin typeface="Anonymous Pro Bold"/>
              </a:rPr>
              <a:t>. A </a:t>
            </a:r>
            <a:r>
              <a:rPr lang="en-US" sz="2496" dirty="0" err="1">
                <a:solidFill>
                  <a:srgbClr val="000000"/>
                </a:solidFill>
                <a:latin typeface="Anonymous Pro Bold"/>
              </a:rPr>
              <a:t>tela</a:t>
            </a:r>
            <a:r>
              <a:rPr lang="en-US" sz="2496" dirty="0">
                <a:solidFill>
                  <a:srgbClr val="000000"/>
                </a:solidFill>
                <a:latin typeface="Anonymous Pro Bold"/>
              </a:rPr>
              <a:t> de login é a </a:t>
            </a:r>
            <a:r>
              <a:rPr lang="en-US" sz="2496" dirty="0" err="1">
                <a:solidFill>
                  <a:srgbClr val="000000"/>
                </a:solidFill>
                <a:latin typeface="Anonymous Pro Bold"/>
              </a:rPr>
              <a:t>primeira</a:t>
            </a:r>
            <a:r>
              <a:rPr lang="en-US" sz="2496" dirty="0">
                <a:solidFill>
                  <a:srgbClr val="000000"/>
                </a:solidFill>
                <a:latin typeface="Anonymous Pro Bold"/>
              </a:rPr>
              <a:t> </a:t>
            </a:r>
            <a:r>
              <a:rPr lang="en-US" sz="2496" dirty="0" err="1">
                <a:solidFill>
                  <a:srgbClr val="000000"/>
                </a:solidFill>
                <a:latin typeface="Anonymous Pro Bold"/>
              </a:rPr>
              <a:t>coisa</a:t>
            </a:r>
            <a:r>
              <a:rPr lang="en-US" sz="2496" dirty="0">
                <a:solidFill>
                  <a:srgbClr val="000000"/>
                </a:solidFill>
                <a:latin typeface="Anonymous Pro Bold"/>
              </a:rPr>
              <a:t> que se </a:t>
            </a:r>
            <a:r>
              <a:rPr lang="en-US" sz="2496" dirty="0" err="1">
                <a:solidFill>
                  <a:srgbClr val="000000"/>
                </a:solidFill>
                <a:latin typeface="Anonymous Pro Bold"/>
              </a:rPr>
              <a:t>vê</a:t>
            </a:r>
            <a:r>
              <a:rPr lang="en-US" sz="2496" dirty="0">
                <a:solidFill>
                  <a:srgbClr val="000000"/>
                </a:solidFill>
                <a:latin typeface="Anonymous Pro Bold"/>
              </a:rPr>
              <a:t> </a:t>
            </a:r>
            <a:r>
              <a:rPr lang="en-US" sz="2496" dirty="0" err="1">
                <a:solidFill>
                  <a:srgbClr val="000000"/>
                </a:solidFill>
                <a:latin typeface="Anonymous Pro Bold"/>
              </a:rPr>
              <a:t>após</a:t>
            </a:r>
            <a:r>
              <a:rPr lang="en-US" sz="2496" dirty="0">
                <a:solidFill>
                  <a:srgbClr val="000000"/>
                </a:solidFill>
                <a:latin typeface="Anonymous Pro Bold"/>
              </a:rPr>
              <a:t> o download do </a:t>
            </a:r>
            <a:r>
              <a:rPr lang="en-US" sz="2496" dirty="0" err="1">
                <a:solidFill>
                  <a:srgbClr val="000000"/>
                </a:solidFill>
                <a:latin typeface="Anonymous Pro Bold"/>
              </a:rPr>
              <a:t>aplicativo</a:t>
            </a:r>
            <a:r>
              <a:rPr lang="en-US" sz="2496" dirty="0">
                <a:solidFill>
                  <a:srgbClr val="000000"/>
                </a:solidFill>
                <a:latin typeface="Anonymous Pro Bold"/>
              </a:rPr>
              <a:t>, </a:t>
            </a:r>
            <a:r>
              <a:rPr lang="en-US" sz="2496" dirty="0" err="1">
                <a:solidFill>
                  <a:srgbClr val="000000"/>
                </a:solidFill>
                <a:latin typeface="Anonymous Pro Bold"/>
              </a:rPr>
              <a:t>seja</a:t>
            </a:r>
            <a:r>
              <a:rPr lang="en-US" sz="2496" dirty="0">
                <a:solidFill>
                  <a:srgbClr val="000000"/>
                </a:solidFill>
                <a:latin typeface="Anonymous Pro Bold"/>
              </a:rPr>
              <a:t> no </a:t>
            </a:r>
            <a:r>
              <a:rPr lang="en-US" sz="2496" dirty="0" err="1">
                <a:solidFill>
                  <a:srgbClr val="000000"/>
                </a:solidFill>
                <a:latin typeface="Anonymous Pro Bold"/>
              </a:rPr>
              <a:t>Playstore</a:t>
            </a:r>
            <a:r>
              <a:rPr lang="en-US" sz="2496" dirty="0">
                <a:solidFill>
                  <a:srgbClr val="000000"/>
                </a:solidFill>
                <a:latin typeface="Anonymous Pro Bold"/>
              </a:rPr>
              <a:t> </a:t>
            </a:r>
            <a:r>
              <a:rPr lang="en-US" sz="2496" dirty="0" err="1">
                <a:solidFill>
                  <a:srgbClr val="000000"/>
                </a:solidFill>
                <a:latin typeface="Anonymous Pro Bold"/>
              </a:rPr>
              <a:t>ou</a:t>
            </a:r>
            <a:r>
              <a:rPr lang="en-US" sz="2496" dirty="0">
                <a:solidFill>
                  <a:srgbClr val="000000"/>
                </a:solidFill>
                <a:latin typeface="Anonymous Pro Bold"/>
              </a:rPr>
              <a:t> </a:t>
            </a:r>
            <a:r>
              <a:rPr lang="en-US" sz="2496" dirty="0" err="1">
                <a:solidFill>
                  <a:srgbClr val="000000"/>
                </a:solidFill>
                <a:latin typeface="Anonymous Pro Bold"/>
              </a:rPr>
              <a:t>na</a:t>
            </a:r>
            <a:r>
              <a:rPr lang="en-US" sz="2496" dirty="0">
                <a:solidFill>
                  <a:srgbClr val="000000"/>
                </a:solidFill>
                <a:latin typeface="Anonymous Pro Bold"/>
              </a:rPr>
              <a:t> Apple Store. </a:t>
            </a:r>
          </a:p>
          <a:p>
            <a:pPr algn="just">
              <a:lnSpc>
                <a:spcPts val="3495"/>
              </a:lnSpc>
            </a:pPr>
            <a:endParaRPr lang="en-US" sz="2496" dirty="0">
              <a:solidFill>
                <a:srgbClr val="000000"/>
              </a:solidFill>
              <a:latin typeface="Anonymous Pro Bold"/>
            </a:endParaRPr>
          </a:p>
          <a:p>
            <a:pPr algn="just">
              <a:lnSpc>
                <a:spcPts val="3495"/>
              </a:lnSpc>
            </a:pPr>
            <a:r>
              <a:rPr lang="en-US" sz="2496" dirty="0">
                <a:solidFill>
                  <a:srgbClr val="000000"/>
                </a:solidFill>
                <a:latin typeface="Anonymous Pro Bold"/>
              </a:rPr>
              <a:t>Outro </a:t>
            </a:r>
            <a:r>
              <a:rPr lang="en-US" sz="2496" dirty="0" err="1">
                <a:solidFill>
                  <a:srgbClr val="000000"/>
                </a:solidFill>
                <a:latin typeface="Anonymous Pro Bold"/>
              </a:rPr>
              <a:t>fator</a:t>
            </a:r>
            <a:r>
              <a:rPr lang="en-US" sz="2496" dirty="0">
                <a:solidFill>
                  <a:srgbClr val="000000"/>
                </a:solidFill>
                <a:latin typeface="Anonymous Pro Bold"/>
              </a:rPr>
              <a:t> que altera de </a:t>
            </a:r>
            <a:r>
              <a:rPr lang="en-US" sz="2496" dirty="0" err="1">
                <a:solidFill>
                  <a:srgbClr val="000000"/>
                </a:solidFill>
                <a:latin typeface="Anonymous Pro Bold"/>
              </a:rPr>
              <a:t>uma</a:t>
            </a:r>
            <a:r>
              <a:rPr lang="en-US" sz="2496" dirty="0">
                <a:solidFill>
                  <a:srgbClr val="000000"/>
                </a:solidFill>
                <a:latin typeface="Anonymous Pro Bold"/>
              </a:rPr>
              <a:t> </a:t>
            </a:r>
            <a:r>
              <a:rPr lang="en-US" sz="2496" dirty="0" err="1">
                <a:solidFill>
                  <a:srgbClr val="000000"/>
                </a:solidFill>
                <a:latin typeface="Anonymous Pro Bold"/>
              </a:rPr>
              <a:t>versão</a:t>
            </a:r>
            <a:r>
              <a:rPr lang="en-US" sz="2496" dirty="0">
                <a:solidFill>
                  <a:srgbClr val="000000"/>
                </a:solidFill>
                <a:latin typeface="Anonymous Pro Bold"/>
              </a:rPr>
              <a:t> para a </a:t>
            </a:r>
            <a:r>
              <a:rPr lang="en-US" sz="2496" dirty="0" err="1">
                <a:solidFill>
                  <a:srgbClr val="000000"/>
                </a:solidFill>
                <a:latin typeface="Anonymous Pro Bold"/>
              </a:rPr>
              <a:t>outra</a:t>
            </a:r>
            <a:r>
              <a:rPr lang="en-US" sz="2496" dirty="0">
                <a:solidFill>
                  <a:srgbClr val="000000"/>
                </a:solidFill>
                <a:latin typeface="Anonymous Pro Bold"/>
              </a:rPr>
              <a:t> </a:t>
            </a:r>
            <a:r>
              <a:rPr lang="en-US" sz="2496" dirty="0" err="1">
                <a:solidFill>
                  <a:srgbClr val="000000"/>
                </a:solidFill>
                <a:latin typeface="Anonymous Pro Bold"/>
              </a:rPr>
              <a:t>são</a:t>
            </a:r>
            <a:r>
              <a:rPr lang="en-US" sz="2496" dirty="0">
                <a:solidFill>
                  <a:srgbClr val="000000"/>
                </a:solidFill>
                <a:latin typeface="Anonymous Pro Bold"/>
              </a:rPr>
              <a:t> as </a:t>
            </a:r>
            <a:r>
              <a:rPr lang="en-US" sz="2496" dirty="0" err="1">
                <a:solidFill>
                  <a:srgbClr val="000000"/>
                </a:solidFill>
                <a:latin typeface="Anonymous Pro Bold"/>
              </a:rPr>
              <a:t>figuras</a:t>
            </a:r>
            <a:r>
              <a:rPr lang="en-US" sz="2496" dirty="0">
                <a:solidFill>
                  <a:srgbClr val="000000"/>
                </a:solidFill>
                <a:latin typeface="Anonymous Pro Bold"/>
              </a:rPr>
              <a:t> </a:t>
            </a:r>
            <a:r>
              <a:rPr lang="en-US" sz="2496" dirty="0" err="1">
                <a:solidFill>
                  <a:srgbClr val="000000"/>
                </a:solidFill>
                <a:latin typeface="Anonymous Pro Bold"/>
              </a:rPr>
              <a:t>exibidas</a:t>
            </a:r>
            <a:r>
              <a:rPr lang="en-US" sz="2496" dirty="0">
                <a:solidFill>
                  <a:srgbClr val="000000"/>
                </a:solidFill>
                <a:latin typeface="Anonymous Pro Bold"/>
              </a:rPr>
              <a:t> </a:t>
            </a:r>
            <a:r>
              <a:rPr lang="en-US" sz="2496" dirty="0" err="1">
                <a:solidFill>
                  <a:srgbClr val="000000"/>
                </a:solidFill>
                <a:latin typeface="Anonymous Pro Bold"/>
              </a:rPr>
              <a:t>na</a:t>
            </a:r>
            <a:r>
              <a:rPr lang="en-US" sz="2496" dirty="0">
                <a:solidFill>
                  <a:srgbClr val="000000"/>
                </a:solidFill>
                <a:latin typeface="Anonymous Pro Bold"/>
              </a:rPr>
              <a:t> </a:t>
            </a:r>
            <a:r>
              <a:rPr lang="en-US" sz="2496" dirty="0" err="1">
                <a:solidFill>
                  <a:srgbClr val="000000"/>
                </a:solidFill>
                <a:latin typeface="Anonymous Pro Bold"/>
              </a:rPr>
              <a:t>tela</a:t>
            </a:r>
            <a:r>
              <a:rPr lang="en-US" sz="2496" dirty="0">
                <a:solidFill>
                  <a:srgbClr val="000000"/>
                </a:solidFill>
                <a:latin typeface="Anonymous Pro Bold"/>
              </a:rPr>
              <a:t>, pois </a:t>
            </a:r>
            <a:r>
              <a:rPr lang="en-US" sz="2496" dirty="0" err="1">
                <a:solidFill>
                  <a:srgbClr val="000000"/>
                </a:solidFill>
                <a:latin typeface="Anonymous Pro Bold"/>
              </a:rPr>
              <a:t>na</a:t>
            </a:r>
            <a:r>
              <a:rPr lang="en-US" sz="2496" dirty="0">
                <a:solidFill>
                  <a:srgbClr val="000000"/>
                </a:solidFill>
                <a:latin typeface="Anonymous Pro Bold"/>
              </a:rPr>
              <a:t> </a:t>
            </a:r>
            <a:r>
              <a:rPr lang="en-US" sz="2496" dirty="0" err="1">
                <a:solidFill>
                  <a:srgbClr val="000000"/>
                </a:solidFill>
                <a:latin typeface="Anonymous Pro Bold"/>
              </a:rPr>
              <a:t>versão</a:t>
            </a:r>
            <a:r>
              <a:rPr lang="en-US" sz="2496" dirty="0">
                <a:solidFill>
                  <a:srgbClr val="000000"/>
                </a:solidFill>
                <a:latin typeface="Anonymous Pro Bold"/>
              </a:rPr>
              <a:t> para Web, é </a:t>
            </a:r>
            <a:r>
              <a:rPr lang="en-US" sz="2496" dirty="0" err="1">
                <a:solidFill>
                  <a:srgbClr val="000000"/>
                </a:solidFill>
                <a:latin typeface="Anonymous Pro Bold"/>
              </a:rPr>
              <a:t>mostrada</a:t>
            </a:r>
            <a:r>
              <a:rPr lang="en-US" sz="2496" dirty="0">
                <a:solidFill>
                  <a:srgbClr val="000000"/>
                </a:solidFill>
                <a:latin typeface="Anonymous Pro Bold"/>
              </a:rPr>
              <a:t> </a:t>
            </a:r>
            <a:r>
              <a:rPr lang="en-US" sz="2496" dirty="0" err="1">
                <a:solidFill>
                  <a:srgbClr val="000000"/>
                </a:solidFill>
                <a:latin typeface="Anonymous Pro Bold"/>
              </a:rPr>
              <a:t>os</a:t>
            </a:r>
            <a:r>
              <a:rPr lang="en-US" sz="2496" dirty="0">
                <a:solidFill>
                  <a:srgbClr val="000000"/>
                </a:solidFill>
                <a:latin typeface="Anonymous Pro Bold"/>
              </a:rPr>
              <a:t> </a:t>
            </a:r>
            <a:r>
              <a:rPr lang="en-US" sz="2496" dirty="0" err="1">
                <a:solidFill>
                  <a:srgbClr val="000000"/>
                </a:solidFill>
                <a:latin typeface="Anonymous Pro Bold"/>
              </a:rPr>
              <a:t>próprios</a:t>
            </a:r>
            <a:r>
              <a:rPr lang="en-US" sz="2496" dirty="0">
                <a:solidFill>
                  <a:srgbClr val="000000"/>
                </a:solidFill>
                <a:latin typeface="Anonymous Pro Bold"/>
              </a:rPr>
              <a:t> </a:t>
            </a:r>
            <a:r>
              <a:rPr lang="en-US" sz="2496" dirty="0" err="1">
                <a:solidFill>
                  <a:srgbClr val="000000"/>
                </a:solidFill>
                <a:latin typeface="Anonymous Pro Bold"/>
              </a:rPr>
              <a:t>personagens</a:t>
            </a:r>
            <a:r>
              <a:rPr lang="en-US" sz="2496" dirty="0">
                <a:solidFill>
                  <a:srgbClr val="000000"/>
                </a:solidFill>
                <a:latin typeface="Anonymous Pro Bold"/>
              </a:rPr>
              <a:t> </a:t>
            </a:r>
            <a:r>
              <a:rPr lang="en-US" sz="2496" dirty="0" err="1">
                <a:solidFill>
                  <a:srgbClr val="000000"/>
                </a:solidFill>
                <a:latin typeface="Anonymous Pro Bold"/>
              </a:rPr>
              <a:t>criados</a:t>
            </a:r>
            <a:r>
              <a:rPr lang="en-US" sz="2496" dirty="0">
                <a:solidFill>
                  <a:srgbClr val="000000"/>
                </a:solidFill>
                <a:latin typeface="Anonymous Pro Bold"/>
              </a:rPr>
              <a:t> pela </a:t>
            </a:r>
            <a:r>
              <a:rPr lang="en-US" sz="2496" dirty="0" err="1">
                <a:solidFill>
                  <a:srgbClr val="000000"/>
                </a:solidFill>
                <a:latin typeface="Anonymous Pro Bold"/>
              </a:rPr>
              <a:t>marca</a:t>
            </a:r>
            <a:r>
              <a:rPr lang="en-US" sz="2496" dirty="0">
                <a:solidFill>
                  <a:srgbClr val="000000"/>
                </a:solidFill>
                <a:latin typeface="Anonymous Pro Bold"/>
              </a:rPr>
              <a:t> da Crunchyroll, e </a:t>
            </a:r>
            <a:r>
              <a:rPr lang="en-US" sz="2496" dirty="0" err="1">
                <a:solidFill>
                  <a:srgbClr val="000000"/>
                </a:solidFill>
                <a:latin typeface="Anonymous Pro Bold"/>
              </a:rPr>
              <a:t>na</a:t>
            </a:r>
            <a:r>
              <a:rPr lang="en-US" sz="2496" dirty="0">
                <a:solidFill>
                  <a:srgbClr val="000000"/>
                </a:solidFill>
                <a:latin typeface="Anonymous Pro Bold"/>
              </a:rPr>
              <a:t> </a:t>
            </a:r>
            <a:r>
              <a:rPr lang="en-US" sz="2496" dirty="0" err="1">
                <a:solidFill>
                  <a:srgbClr val="000000"/>
                </a:solidFill>
                <a:latin typeface="Anonymous Pro Bold"/>
              </a:rPr>
              <a:t>versão</a:t>
            </a:r>
            <a:r>
              <a:rPr lang="en-US" sz="2496" dirty="0">
                <a:solidFill>
                  <a:srgbClr val="000000"/>
                </a:solidFill>
                <a:latin typeface="Anonymous Pro Bold"/>
              </a:rPr>
              <a:t> para mobile, </a:t>
            </a:r>
            <a:r>
              <a:rPr lang="en-US" sz="2496" dirty="0" err="1">
                <a:solidFill>
                  <a:srgbClr val="000000"/>
                </a:solidFill>
                <a:latin typeface="Anonymous Pro Bold"/>
              </a:rPr>
              <a:t>são</a:t>
            </a:r>
            <a:r>
              <a:rPr lang="en-US" sz="2496" dirty="0">
                <a:solidFill>
                  <a:srgbClr val="000000"/>
                </a:solidFill>
                <a:latin typeface="Anonymous Pro Bold"/>
              </a:rPr>
              <a:t> </a:t>
            </a:r>
            <a:r>
              <a:rPr lang="en-US" sz="2496" dirty="0" err="1">
                <a:solidFill>
                  <a:srgbClr val="000000"/>
                </a:solidFill>
                <a:latin typeface="Anonymous Pro Bold"/>
              </a:rPr>
              <a:t>exibidas</a:t>
            </a:r>
            <a:r>
              <a:rPr lang="en-US" sz="2496" dirty="0">
                <a:solidFill>
                  <a:srgbClr val="000000"/>
                </a:solidFill>
                <a:latin typeface="Anonymous Pro Bold"/>
              </a:rPr>
              <a:t> </a:t>
            </a:r>
            <a:r>
              <a:rPr lang="en-US" sz="2496" dirty="0" err="1">
                <a:solidFill>
                  <a:srgbClr val="000000"/>
                </a:solidFill>
                <a:latin typeface="Anonymous Pro Bold"/>
              </a:rPr>
              <a:t>diversas</a:t>
            </a:r>
            <a:r>
              <a:rPr lang="en-US" sz="2496" dirty="0">
                <a:solidFill>
                  <a:srgbClr val="000000"/>
                </a:solidFill>
                <a:latin typeface="Anonymous Pro Bold"/>
              </a:rPr>
              <a:t> </a:t>
            </a:r>
            <a:r>
              <a:rPr lang="en-US" sz="2496" dirty="0" err="1">
                <a:solidFill>
                  <a:srgbClr val="000000"/>
                </a:solidFill>
                <a:latin typeface="Anonymous Pro Bold"/>
              </a:rPr>
              <a:t>capas</a:t>
            </a:r>
            <a:r>
              <a:rPr lang="en-US" sz="2496" dirty="0">
                <a:solidFill>
                  <a:srgbClr val="000000"/>
                </a:solidFill>
                <a:latin typeface="Anonymous Pro Bold"/>
              </a:rPr>
              <a:t> de </a:t>
            </a:r>
            <a:r>
              <a:rPr lang="en-US" sz="2496" dirty="0" err="1">
                <a:solidFill>
                  <a:srgbClr val="000000"/>
                </a:solidFill>
                <a:latin typeface="Anonymous Pro Bold"/>
              </a:rPr>
              <a:t>títulos</a:t>
            </a:r>
            <a:r>
              <a:rPr lang="en-US" sz="2496" dirty="0">
                <a:solidFill>
                  <a:srgbClr val="000000"/>
                </a:solidFill>
                <a:latin typeface="Anonymous Pro Bold"/>
              </a:rPr>
              <a:t> de </a:t>
            </a:r>
            <a:r>
              <a:rPr lang="en-US" sz="2496" dirty="0" err="1">
                <a:solidFill>
                  <a:srgbClr val="000000"/>
                </a:solidFill>
                <a:latin typeface="Anonymous Pro Bold"/>
              </a:rPr>
              <a:t>animes</a:t>
            </a:r>
            <a:r>
              <a:rPr lang="en-US" sz="2496" dirty="0">
                <a:solidFill>
                  <a:srgbClr val="000000"/>
                </a:solidFill>
                <a:latin typeface="Anonymous Pro Bold"/>
              </a:rPr>
              <a:t>.</a:t>
            </a:r>
          </a:p>
          <a:p>
            <a:pPr algn="just">
              <a:lnSpc>
                <a:spcPts val="3495"/>
              </a:lnSpc>
            </a:pPr>
            <a:endParaRPr lang="en-US" sz="2496" dirty="0">
              <a:solidFill>
                <a:srgbClr val="000000"/>
              </a:solidFill>
              <a:latin typeface="Anonymous Pro Bold"/>
            </a:endParaRPr>
          </a:p>
          <a:p>
            <a:pPr algn="just">
              <a:lnSpc>
                <a:spcPts val="3495"/>
              </a:lnSpc>
            </a:pPr>
            <a:r>
              <a:rPr lang="en-US" sz="2496" dirty="0">
                <a:solidFill>
                  <a:srgbClr val="000000"/>
                </a:solidFill>
                <a:latin typeface="Anonymous Pro Bold"/>
              </a:rPr>
              <a:t>Frise-se que </a:t>
            </a:r>
            <a:r>
              <a:rPr lang="en-US" sz="2496" dirty="0" err="1">
                <a:solidFill>
                  <a:srgbClr val="000000"/>
                </a:solidFill>
                <a:latin typeface="Anonymous Pro Bold"/>
              </a:rPr>
              <a:t>em</a:t>
            </a:r>
            <a:r>
              <a:rPr lang="en-US" sz="2496" dirty="0">
                <a:solidFill>
                  <a:srgbClr val="000000"/>
                </a:solidFill>
                <a:latin typeface="Anonymous Pro Bold"/>
              </a:rPr>
              <a:t> ambas as </a:t>
            </a:r>
            <a:r>
              <a:rPr lang="en-US" sz="2496" dirty="0" err="1">
                <a:solidFill>
                  <a:srgbClr val="000000"/>
                </a:solidFill>
                <a:latin typeface="Anonymous Pro Bold"/>
              </a:rPr>
              <a:t>versões</a:t>
            </a:r>
            <a:r>
              <a:rPr lang="en-US" sz="2496" dirty="0">
                <a:solidFill>
                  <a:srgbClr val="000000"/>
                </a:solidFill>
                <a:latin typeface="Anonymous Pro Bold"/>
              </a:rPr>
              <a:t>, Web e App, o login se </a:t>
            </a:r>
            <a:r>
              <a:rPr lang="en-US" sz="2496" dirty="0" err="1">
                <a:solidFill>
                  <a:srgbClr val="000000"/>
                </a:solidFill>
                <a:latin typeface="Anonymous Pro Bold"/>
              </a:rPr>
              <a:t>dá</a:t>
            </a:r>
            <a:r>
              <a:rPr lang="en-US" sz="2496" dirty="0">
                <a:solidFill>
                  <a:srgbClr val="000000"/>
                </a:solidFill>
                <a:latin typeface="Anonymous Pro Bold"/>
              </a:rPr>
              <a:t> </a:t>
            </a:r>
            <a:r>
              <a:rPr lang="en-US" sz="2496" dirty="0" err="1">
                <a:solidFill>
                  <a:srgbClr val="000000"/>
                </a:solidFill>
                <a:latin typeface="Anonymous Pro Bold"/>
              </a:rPr>
              <a:t>apenas</a:t>
            </a:r>
            <a:r>
              <a:rPr lang="en-US" sz="2496" dirty="0">
                <a:solidFill>
                  <a:srgbClr val="000000"/>
                </a:solidFill>
                <a:latin typeface="Anonymous Pro Bold"/>
              </a:rPr>
              <a:t> pela </a:t>
            </a:r>
            <a:r>
              <a:rPr lang="en-US" sz="2496" dirty="0" err="1">
                <a:solidFill>
                  <a:srgbClr val="000000"/>
                </a:solidFill>
                <a:latin typeface="Anonymous Pro Bold"/>
              </a:rPr>
              <a:t>conta</a:t>
            </a:r>
            <a:r>
              <a:rPr lang="en-US" sz="2496" dirty="0">
                <a:solidFill>
                  <a:srgbClr val="000000"/>
                </a:solidFill>
                <a:latin typeface="Anonymous Pro Bold"/>
              </a:rPr>
              <a:t> </a:t>
            </a:r>
            <a:r>
              <a:rPr lang="en-US" sz="2496" dirty="0" err="1">
                <a:solidFill>
                  <a:srgbClr val="000000"/>
                </a:solidFill>
                <a:latin typeface="Anonymous Pro Bold"/>
              </a:rPr>
              <a:t>criada</a:t>
            </a:r>
            <a:r>
              <a:rPr lang="en-US" sz="2496" dirty="0">
                <a:solidFill>
                  <a:srgbClr val="000000"/>
                </a:solidFill>
                <a:latin typeface="Anonymous Pro Bold"/>
              </a:rPr>
              <a:t> no </a:t>
            </a:r>
            <a:r>
              <a:rPr lang="en-US" sz="2496" dirty="0" err="1">
                <a:solidFill>
                  <a:srgbClr val="000000"/>
                </a:solidFill>
                <a:latin typeface="Anonymous Pro Bold"/>
              </a:rPr>
              <a:t>próprio</a:t>
            </a:r>
            <a:endParaRPr lang="en-US" sz="2496" dirty="0">
              <a:solidFill>
                <a:srgbClr val="000000"/>
              </a:solidFill>
              <a:latin typeface="Anonymous Pro Bold"/>
            </a:endParaRPr>
          </a:p>
          <a:p>
            <a:pPr algn="just">
              <a:lnSpc>
                <a:spcPts val="3495"/>
              </a:lnSpc>
            </a:pPr>
            <a:r>
              <a:rPr lang="en-US" sz="2496" dirty="0">
                <a:solidFill>
                  <a:srgbClr val="000000"/>
                </a:solidFill>
                <a:latin typeface="Anonymous Pro Bold"/>
              </a:rPr>
              <a:t>Crunchyroll. </a:t>
            </a:r>
            <a:r>
              <a:rPr lang="en-US" sz="2496" dirty="0" err="1">
                <a:solidFill>
                  <a:srgbClr val="000000"/>
                </a:solidFill>
                <a:latin typeface="Anonymous Pro Bold"/>
              </a:rPr>
              <a:t>Não</a:t>
            </a:r>
            <a:r>
              <a:rPr lang="en-US" sz="2496" dirty="0">
                <a:solidFill>
                  <a:srgbClr val="000000"/>
                </a:solidFill>
                <a:latin typeface="Anonymous Pro Bold"/>
              </a:rPr>
              <a:t> </a:t>
            </a:r>
            <a:r>
              <a:rPr lang="en-US" sz="2496" dirty="0" err="1">
                <a:solidFill>
                  <a:srgbClr val="000000"/>
                </a:solidFill>
                <a:latin typeface="Anonymous Pro Bold"/>
              </a:rPr>
              <a:t>há</a:t>
            </a:r>
            <a:r>
              <a:rPr lang="en-US" sz="2496" dirty="0">
                <a:solidFill>
                  <a:srgbClr val="000000"/>
                </a:solidFill>
                <a:latin typeface="Anonymous Pro Bold"/>
              </a:rPr>
              <a:t> </a:t>
            </a:r>
            <a:r>
              <a:rPr lang="en-US" sz="2496" dirty="0" err="1">
                <a:solidFill>
                  <a:srgbClr val="000000"/>
                </a:solidFill>
                <a:latin typeface="Anonymous Pro Bold"/>
              </a:rPr>
              <a:t>possibilidade</a:t>
            </a:r>
            <a:r>
              <a:rPr lang="en-US" sz="2496" dirty="0">
                <a:solidFill>
                  <a:srgbClr val="000000"/>
                </a:solidFill>
                <a:latin typeface="Anonymous Pro Bold"/>
              </a:rPr>
              <a:t> de se </a:t>
            </a:r>
            <a:r>
              <a:rPr lang="en-US" sz="2496" dirty="0" err="1">
                <a:solidFill>
                  <a:srgbClr val="000000"/>
                </a:solidFill>
                <a:latin typeface="Anonymous Pro Bold"/>
              </a:rPr>
              <a:t>autenticar</a:t>
            </a:r>
            <a:r>
              <a:rPr lang="en-US" sz="2496" dirty="0">
                <a:solidFill>
                  <a:srgbClr val="000000"/>
                </a:solidFill>
                <a:latin typeface="Anonymous Pro Bold"/>
              </a:rPr>
              <a:t> </a:t>
            </a:r>
            <a:r>
              <a:rPr lang="en-US" sz="2496" dirty="0" err="1">
                <a:solidFill>
                  <a:srgbClr val="000000"/>
                </a:solidFill>
                <a:latin typeface="Anonymous Pro Bold"/>
              </a:rPr>
              <a:t>através</a:t>
            </a:r>
            <a:r>
              <a:rPr lang="en-US" sz="2496" dirty="0">
                <a:solidFill>
                  <a:srgbClr val="000000"/>
                </a:solidFill>
                <a:latin typeface="Anonymous Pro Bold"/>
              </a:rPr>
              <a:t> de </a:t>
            </a:r>
            <a:r>
              <a:rPr lang="en-US" sz="2496" dirty="0" err="1">
                <a:solidFill>
                  <a:srgbClr val="000000"/>
                </a:solidFill>
                <a:latin typeface="Anonymous Pro Bold"/>
              </a:rPr>
              <a:t>outras</a:t>
            </a:r>
            <a:r>
              <a:rPr lang="en-US" sz="2496" dirty="0">
                <a:solidFill>
                  <a:srgbClr val="000000"/>
                </a:solidFill>
                <a:latin typeface="Anonymous Pro Bold"/>
              </a:rPr>
              <a:t> </a:t>
            </a:r>
            <a:r>
              <a:rPr lang="en-US" sz="2496" dirty="0" err="1">
                <a:solidFill>
                  <a:srgbClr val="000000"/>
                </a:solidFill>
                <a:latin typeface="Anonymous Pro Bold"/>
              </a:rPr>
              <a:t>plataformas</a:t>
            </a:r>
            <a:r>
              <a:rPr lang="en-US" sz="2496" dirty="0">
                <a:solidFill>
                  <a:srgbClr val="000000"/>
                </a:solidFill>
                <a:latin typeface="Anonymous Pro Bold"/>
              </a:rPr>
              <a:t>, </a:t>
            </a:r>
            <a:r>
              <a:rPr lang="en-US" sz="2496" dirty="0" err="1">
                <a:solidFill>
                  <a:srgbClr val="000000"/>
                </a:solidFill>
                <a:latin typeface="Anonymous Pro Bold"/>
              </a:rPr>
              <a:t>como</a:t>
            </a:r>
            <a:r>
              <a:rPr lang="en-US" sz="2496" dirty="0">
                <a:solidFill>
                  <a:srgbClr val="000000"/>
                </a:solidFill>
                <a:latin typeface="Anonymous Pro Bold"/>
              </a:rPr>
              <a:t> o Google,</a:t>
            </a:r>
          </a:p>
          <a:p>
            <a:pPr algn="just">
              <a:lnSpc>
                <a:spcPts val="3495"/>
              </a:lnSpc>
            </a:pPr>
            <a:r>
              <a:rPr lang="en-US" sz="2496" dirty="0" err="1">
                <a:solidFill>
                  <a:srgbClr val="000000"/>
                </a:solidFill>
                <a:latin typeface="Anonymous Pro Bold"/>
              </a:rPr>
              <a:t>por</a:t>
            </a:r>
            <a:r>
              <a:rPr lang="en-US" sz="2496" dirty="0">
                <a:solidFill>
                  <a:srgbClr val="000000"/>
                </a:solidFill>
                <a:latin typeface="Anonymous Pro Bold"/>
              </a:rPr>
              <a:t> </a:t>
            </a:r>
            <a:r>
              <a:rPr lang="en-US" sz="2496" dirty="0" err="1">
                <a:solidFill>
                  <a:srgbClr val="000000"/>
                </a:solidFill>
                <a:latin typeface="Anonymous Pro Bold"/>
              </a:rPr>
              <a:t>exemplo</a:t>
            </a:r>
            <a:r>
              <a:rPr lang="en-US" sz="2496" dirty="0">
                <a:solidFill>
                  <a:srgbClr val="000000"/>
                </a:solidFill>
                <a:latin typeface="Anonymous Pro Bold"/>
              </a:rPr>
              <a:t>.</a:t>
            </a:r>
          </a:p>
          <a:p>
            <a:pPr algn="ctr">
              <a:lnSpc>
                <a:spcPts val="3495"/>
              </a:lnSpc>
              <a:spcBef>
                <a:spcPct val="0"/>
              </a:spcBef>
            </a:pPr>
            <a:endParaRPr lang="en-US" sz="2496" dirty="0">
              <a:solidFill>
                <a:srgbClr val="000000"/>
              </a:solidFill>
              <a:latin typeface="Anonymous Pro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3779251" y="-404334"/>
            <a:ext cx="2800172" cy="1787101"/>
          </a:xfrm>
          <a:custGeom>
            <a:avLst/>
            <a:gdLst/>
            <a:ahLst/>
            <a:cxnLst/>
            <a:rect l="l" t="t" r="r" b="b"/>
            <a:pathLst>
              <a:path w="2800172" h="1787101">
                <a:moveTo>
                  <a:pt x="0" y="0"/>
                </a:moveTo>
                <a:lnTo>
                  <a:pt x="2800172" y="0"/>
                </a:lnTo>
                <a:lnTo>
                  <a:pt x="2800172" y="1787101"/>
                </a:lnTo>
                <a:lnTo>
                  <a:pt x="0" y="1787101"/>
                </a:lnTo>
                <a:lnTo>
                  <a:pt x="0" y="0"/>
                </a:lnTo>
                <a:close/>
              </a:path>
            </a:pathLst>
          </a:custGeom>
          <a:blipFill>
            <a:blip r:embed="rId2"/>
            <a:stretch>
              <a:fillRect l="-9832" r="-9832"/>
            </a:stretch>
          </a:blipFill>
        </p:spPr>
        <p:txBody>
          <a:bodyPr/>
          <a:lstStyle/>
          <a:p>
            <a:endParaRPr lang="pt-BR"/>
          </a:p>
        </p:txBody>
      </p:sp>
      <p:sp>
        <p:nvSpPr>
          <p:cNvPr id="3" name="Freeform 3"/>
          <p:cNvSpPr/>
          <p:nvPr/>
        </p:nvSpPr>
        <p:spPr>
          <a:xfrm>
            <a:off x="15743438" y="36921"/>
            <a:ext cx="3031723" cy="2489127"/>
          </a:xfrm>
          <a:custGeom>
            <a:avLst/>
            <a:gdLst/>
            <a:ahLst/>
            <a:cxnLst/>
            <a:rect l="l" t="t" r="r" b="b"/>
            <a:pathLst>
              <a:path w="3031723" h="2489127">
                <a:moveTo>
                  <a:pt x="0" y="0"/>
                </a:moveTo>
                <a:lnTo>
                  <a:pt x="3031724" y="0"/>
                </a:lnTo>
                <a:lnTo>
                  <a:pt x="3031724" y="2489127"/>
                </a:lnTo>
                <a:lnTo>
                  <a:pt x="0" y="2489127"/>
                </a:lnTo>
                <a:lnTo>
                  <a:pt x="0" y="0"/>
                </a:lnTo>
                <a:close/>
              </a:path>
            </a:pathLst>
          </a:custGeom>
          <a:blipFill>
            <a:blip r:embed="rId3"/>
            <a:stretch>
              <a:fillRect l="-1758" r="-1758" b="-500"/>
            </a:stretch>
          </a:blipFill>
        </p:spPr>
        <p:txBody>
          <a:bodyPr/>
          <a:lstStyle/>
          <a:p>
            <a:endParaRPr lang="pt-BR"/>
          </a:p>
        </p:txBody>
      </p:sp>
      <p:sp>
        <p:nvSpPr>
          <p:cNvPr id="4" name="Freeform 4"/>
          <p:cNvSpPr/>
          <p:nvPr/>
        </p:nvSpPr>
        <p:spPr>
          <a:xfrm>
            <a:off x="198398" y="9131246"/>
            <a:ext cx="875250" cy="931117"/>
          </a:xfrm>
          <a:custGeom>
            <a:avLst/>
            <a:gdLst/>
            <a:ahLst/>
            <a:cxnLst/>
            <a:rect l="l" t="t" r="r" b="b"/>
            <a:pathLst>
              <a:path w="875250" h="931117">
                <a:moveTo>
                  <a:pt x="0" y="0"/>
                </a:moveTo>
                <a:lnTo>
                  <a:pt x="875250" y="0"/>
                </a:lnTo>
                <a:lnTo>
                  <a:pt x="875250" y="931118"/>
                </a:lnTo>
                <a:lnTo>
                  <a:pt x="0" y="931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198398" y="-296259"/>
            <a:ext cx="2040989" cy="1785866"/>
          </a:xfrm>
          <a:custGeom>
            <a:avLst/>
            <a:gdLst/>
            <a:ahLst/>
            <a:cxnLst/>
            <a:rect l="l" t="t" r="r" b="b"/>
            <a:pathLst>
              <a:path w="2040989" h="1785866">
                <a:moveTo>
                  <a:pt x="0" y="0"/>
                </a:moveTo>
                <a:lnTo>
                  <a:pt x="2040989" y="0"/>
                </a:lnTo>
                <a:lnTo>
                  <a:pt x="2040989" y="1785866"/>
                </a:lnTo>
                <a:lnTo>
                  <a:pt x="0" y="17858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6" name="Freeform 6"/>
          <p:cNvSpPr/>
          <p:nvPr/>
        </p:nvSpPr>
        <p:spPr>
          <a:xfrm>
            <a:off x="10478088" y="3014798"/>
            <a:ext cx="2740448" cy="6394406"/>
          </a:xfrm>
          <a:custGeom>
            <a:avLst/>
            <a:gdLst/>
            <a:ahLst/>
            <a:cxnLst/>
            <a:rect l="l" t="t" r="r" b="b"/>
            <a:pathLst>
              <a:path w="2740448" h="6394406">
                <a:moveTo>
                  <a:pt x="0" y="0"/>
                </a:moveTo>
                <a:lnTo>
                  <a:pt x="2740448" y="0"/>
                </a:lnTo>
                <a:lnTo>
                  <a:pt x="2740448" y="6394407"/>
                </a:lnTo>
                <a:lnTo>
                  <a:pt x="0" y="6394407"/>
                </a:lnTo>
                <a:lnTo>
                  <a:pt x="0" y="0"/>
                </a:lnTo>
                <a:close/>
              </a:path>
            </a:pathLst>
          </a:custGeom>
          <a:blipFill>
            <a:blip r:embed="rId8"/>
            <a:stretch>
              <a:fillRect l="-2500" r="-2500"/>
            </a:stretch>
          </a:blipFill>
        </p:spPr>
        <p:txBody>
          <a:bodyPr/>
          <a:lstStyle/>
          <a:p>
            <a:endParaRPr lang="pt-BR"/>
          </a:p>
        </p:txBody>
      </p:sp>
      <p:sp>
        <p:nvSpPr>
          <p:cNvPr id="7" name="Freeform 7"/>
          <p:cNvSpPr/>
          <p:nvPr/>
        </p:nvSpPr>
        <p:spPr>
          <a:xfrm>
            <a:off x="1364347" y="2341396"/>
            <a:ext cx="6848367" cy="3437460"/>
          </a:xfrm>
          <a:custGeom>
            <a:avLst/>
            <a:gdLst/>
            <a:ahLst/>
            <a:cxnLst/>
            <a:rect l="l" t="t" r="r" b="b"/>
            <a:pathLst>
              <a:path w="6848367" h="3437460">
                <a:moveTo>
                  <a:pt x="0" y="0"/>
                </a:moveTo>
                <a:lnTo>
                  <a:pt x="6848367" y="0"/>
                </a:lnTo>
                <a:lnTo>
                  <a:pt x="6848367" y="3437460"/>
                </a:lnTo>
                <a:lnTo>
                  <a:pt x="0" y="3437460"/>
                </a:lnTo>
                <a:lnTo>
                  <a:pt x="0" y="0"/>
                </a:lnTo>
                <a:close/>
              </a:path>
            </a:pathLst>
          </a:custGeom>
          <a:blipFill>
            <a:blip r:embed="rId9"/>
            <a:stretch>
              <a:fillRect r="-519" b="-1035"/>
            </a:stretch>
          </a:blipFill>
        </p:spPr>
        <p:txBody>
          <a:bodyPr/>
          <a:lstStyle/>
          <a:p>
            <a:endParaRPr lang="pt-BR"/>
          </a:p>
        </p:txBody>
      </p:sp>
      <p:sp>
        <p:nvSpPr>
          <p:cNvPr id="8" name="Freeform 8"/>
          <p:cNvSpPr/>
          <p:nvPr/>
        </p:nvSpPr>
        <p:spPr>
          <a:xfrm rot="-5400000">
            <a:off x="4841751" y="4852690"/>
            <a:ext cx="8894962" cy="1524386"/>
          </a:xfrm>
          <a:custGeom>
            <a:avLst/>
            <a:gdLst/>
            <a:ahLst/>
            <a:cxnLst/>
            <a:rect l="l" t="t" r="r" b="b"/>
            <a:pathLst>
              <a:path w="8894962" h="1524386">
                <a:moveTo>
                  <a:pt x="0" y="0"/>
                </a:moveTo>
                <a:lnTo>
                  <a:pt x="8894962" y="0"/>
                </a:lnTo>
                <a:lnTo>
                  <a:pt x="8894962" y="1524386"/>
                </a:lnTo>
                <a:lnTo>
                  <a:pt x="0" y="15243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9" name="Freeform 9"/>
          <p:cNvSpPr/>
          <p:nvPr/>
        </p:nvSpPr>
        <p:spPr>
          <a:xfrm>
            <a:off x="1284749" y="6752547"/>
            <a:ext cx="6926046" cy="3095614"/>
          </a:xfrm>
          <a:custGeom>
            <a:avLst/>
            <a:gdLst/>
            <a:ahLst/>
            <a:cxnLst/>
            <a:rect l="l" t="t" r="r" b="b"/>
            <a:pathLst>
              <a:path w="6926046" h="3095614">
                <a:moveTo>
                  <a:pt x="0" y="0"/>
                </a:moveTo>
                <a:lnTo>
                  <a:pt x="6926046" y="0"/>
                </a:lnTo>
                <a:lnTo>
                  <a:pt x="6926046" y="3095615"/>
                </a:lnTo>
                <a:lnTo>
                  <a:pt x="0" y="3095615"/>
                </a:lnTo>
                <a:lnTo>
                  <a:pt x="0" y="0"/>
                </a:lnTo>
                <a:close/>
              </a:path>
            </a:pathLst>
          </a:custGeom>
          <a:blipFill>
            <a:blip r:embed="rId12"/>
            <a:stretch>
              <a:fillRect/>
            </a:stretch>
          </a:blipFill>
        </p:spPr>
        <p:txBody>
          <a:bodyPr/>
          <a:lstStyle/>
          <a:p>
            <a:endParaRPr lang="pt-BR"/>
          </a:p>
        </p:txBody>
      </p:sp>
      <p:sp>
        <p:nvSpPr>
          <p:cNvPr id="10" name="Freeform 10"/>
          <p:cNvSpPr/>
          <p:nvPr/>
        </p:nvSpPr>
        <p:spPr>
          <a:xfrm>
            <a:off x="13647161" y="3014798"/>
            <a:ext cx="2932262" cy="6394406"/>
          </a:xfrm>
          <a:custGeom>
            <a:avLst/>
            <a:gdLst/>
            <a:ahLst/>
            <a:cxnLst/>
            <a:rect l="l" t="t" r="r" b="b"/>
            <a:pathLst>
              <a:path w="2932262" h="6394406">
                <a:moveTo>
                  <a:pt x="0" y="0"/>
                </a:moveTo>
                <a:lnTo>
                  <a:pt x="2932262" y="0"/>
                </a:lnTo>
                <a:lnTo>
                  <a:pt x="2932262" y="6394407"/>
                </a:lnTo>
                <a:lnTo>
                  <a:pt x="0" y="6394407"/>
                </a:lnTo>
                <a:lnTo>
                  <a:pt x="0" y="0"/>
                </a:lnTo>
                <a:close/>
              </a:path>
            </a:pathLst>
          </a:custGeom>
          <a:blipFill>
            <a:blip r:embed="rId13"/>
            <a:stretch>
              <a:fillRect l="-1813" t="-2630" b="-1120"/>
            </a:stretch>
          </a:blipFill>
        </p:spPr>
        <p:txBody>
          <a:bodyPr/>
          <a:lstStyle/>
          <a:p>
            <a:endParaRPr lang="pt-BR"/>
          </a:p>
        </p:txBody>
      </p:sp>
      <p:sp>
        <p:nvSpPr>
          <p:cNvPr id="11" name="TextBox 11"/>
          <p:cNvSpPr txBox="1"/>
          <p:nvPr/>
        </p:nvSpPr>
        <p:spPr>
          <a:xfrm>
            <a:off x="5614265" y="485990"/>
            <a:ext cx="5193060" cy="42235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Menu de pesquisa: Web X Mobile</a:t>
            </a:r>
          </a:p>
        </p:txBody>
      </p:sp>
      <p:sp>
        <p:nvSpPr>
          <p:cNvPr id="12" name="TextBox 12"/>
          <p:cNvSpPr txBox="1"/>
          <p:nvPr/>
        </p:nvSpPr>
        <p:spPr>
          <a:xfrm>
            <a:off x="3138161" y="1233860"/>
            <a:ext cx="1231553"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Web:</a:t>
            </a:r>
          </a:p>
        </p:txBody>
      </p:sp>
      <p:sp>
        <p:nvSpPr>
          <p:cNvPr id="13" name="TextBox 13"/>
          <p:cNvSpPr txBox="1"/>
          <p:nvPr/>
        </p:nvSpPr>
        <p:spPr>
          <a:xfrm>
            <a:off x="11378823" y="1335142"/>
            <a:ext cx="1746424"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Mobile</a:t>
            </a:r>
          </a:p>
        </p:txBody>
      </p:sp>
      <p:sp>
        <p:nvSpPr>
          <p:cNvPr id="14" name="TextBox 14"/>
          <p:cNvSpPr txBox="1"/>
          <p:nvPr/>
        </p:nvSpPr>
        <p:spPr>
          <a:xfrm>
            <a:off x="1364347" y="1709873"/>
            <a:ext cx="2021445"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Na lupa:</a:t>
            </a:r>
          </a:p>
        </p:txBody>
      </p:sp>
      <p:sp>
        <p:nvSpPr>
          <p:cNvPr id="15" name="TextBox 15"/>
          <p:cNvSpPr txBox="1"/>
          <p:nvPr/>
        </p:nvSpPr>
        <p:spPr>
          <a:xfrm>
            <a:off x="1109377" y="6116107"/>
            <a:ext cx="2644561"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Em Procurar:</a:t>
            </a:r>
          </a:p>
        </p:txBody>
      </p:sp>
      <p:sp>
        <p:nvSpPr>
          <p:cNvPr id="16" name="TextBox 16"/>
          <p:cNvSpPr txBox="1"/>
          <p:nvPr/>
        </p:nvSpPr>
        <p:spPr>
          <a:xfrm>
            <a:off x="10368100" y="2293771"/>
            <a:ext cx="2021445"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Na lupa:</a:t>
            </a:r>
          </a:p>
        </p:txBody>
      </p:sp>
      <p:sp>
        <p:nvSpPr>
          <p:cNvPr id="17" name="TextBox 17"/>
          <p:cNvSpPr txBox="1"/>
          <p:nvPr/>
        </p:nvSpPr>
        <p:spPr>
          <a:xfrm>
            <a:off x="13125247" y="2293771"/>
            <a:ext cx="2733100"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Em Catálogo: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658579" y="-296259"/>
            <a:ext cx="3615990" cy="2307765"/>
          </a:xfrm>
          <a:custGeom>
            <a:avLst/>
            <a:gdLst/>
            <a:ahLst/>
            <a:cxnLst/>
            <a:rect l="l" t="t" r="r" b="b"/>
            <a:pathLst>
              <a:path w="3615990" h="2307765">
                <a:moveTo>
                  <a:pt x="0" y="0"/>
                </a:moveTo>
                <a:lnTo>
                  <a:pt x="3615990" y="0"/>
                </a:lnTo>
                <a:lnTo>
                  <a:pt x="3615990" y="2307766"/>
                </a:lnTo>
                <a:lnTo>
                  <a:pt x="0" y="2307766"/>
                </a:lnTo>
                <a:lnTo>
                  <a:pt x="0" y="0"/>
                </a:lnTo>
                <a:close/>
              </a:path>
            </a:pathLst>
          </a:custGeom>
          <a:blipFill>
            <a:blip r:embed="rId2"/>
            <a:stretch>
              <a:fillRect l="-9832" r="-9832"/>
            </a:stretch>
          </a:blipFill>
        </p:spPr>
        <p:txBody>
          <a:bodyPr/>
          <a:lstStyle/>
          <a:p>
            <a:endParaRPr lang="pt-BR"/>
          </a:p>
        </p:txBody>
      </p:sp>
      <p:sp>
        <p:nvSpPr>
          <p:cNvPr id="3" name="Freeform 3"/>
          <p:cNvSpPr/>
          <p:nvPr/>
        </p:nvSpPr>
        <p:spPr>
          <a:xfrm>
            <a:off x="14250670" y="6783679"/>
            <a:ext cx="4431809" cy="3638635"/>
          </a:xfrm>
          <a:custGeom>
            <a:avLst/>
            <a:gdLst/>
            <a:ahLst/>
            <a:cxnLst/>
            <a:rect l="l" t="t" r="r" b="b"/>
            <a:pathLst>
              <a:path w="4431809" h="3638635">
                <a:moveTo>
                  <a:pt x="0" y="0"/>
                </a:moveTo>
                <a:lnTo>
                  <a:pt x="4431809" y="0"/>
                </a:lnTo>
                <a:lnTo>
                  <a:pt x="4431809" y="3638635"/>
                </a:lnTo>
                <a:lnTo>
                  <a:pt x="0" y="3638635"/>
                </a:lnTo>
                <a:lnTo>
                  <a:pt x="0" y="0"/>
                </a:lnTo>
                <a:close/>
              </a:path>
            </a:pathLst>
          </a:custGeom>
          <a:blipFill>
            <a:blip r:embed="rId3"/>
            <a:stretch>
              <a:fillRect l="-1758" r="-1758" b="-500"/>
            </a:stretch>
          </a:blipFill>
        </p:spPr>
        <p:txBody>
          <a:bodyPr/>
          <a:lstStyle/>
          <a:p>
            <a:endParaRPr lang="pt-BR"/>
          </a:p>
        </p:txBody>
      </p:sp>
      <p:sp>
        <p:nvSpPr>
          <p:cNvPr id="4" name="Freeform 4"/>
          <p:cNvSpPr/>
          <p:nvPr/>
        </p:nvSpPr>
        <p:spPr>
          <a:xfrm>
            <a:off x="198398" y="9131246"/>
            <a:ext cx="875250" cy="931117"/>
          </a:xfrm>
          <a:custGeom>
            <a:avLst/>
            <a:gdLst/>
            <a:ahLst/>
            <a:cxnLst/>
            <a:rect l="l" t="t" r="r" b="b"/>
            <a:pathLst>
              <a:path w="875250" h="931117">
                <a:moveTo>
                  <a:pt x="0" y="0"/>
                </a:moveTo>
                <a:lnTo>
                  <a:pt x="875250" y="0"/>
                </a:lnTo>
                <a:lnTo>
                  <a:pt x="875250" y="931118"/>
                </a:lnTo>
                <a:lnTo>
                  <a:pt x="0" y="9311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198398" y="-296259"/>
            <a:ext cx="2040989" cy="1785866"/>
          </a:xfrm>
          <a:custGeom>
            <a:avLst/>
            <a:gdLst/>
            <a:ahLst/>
            <a:cxnLst/>
            <a:rect l="l" t="t" r="r" b="b"/>
            <a:pathLst>
              <a:path w="2040989" h="1785866">
                <a:moveTo>
                  <a:pt x="0" y="0"/>
                </a:moveTo>
                <a:lnTo>
                  <a:pt x="2040989" y="0"/>
                </a:lnTo>
                <a:lnTo>
                  <a:pt x="2040989" y="1785866"/>
                </a:lnTo>
                <a:lnTo>
                  <a:pt x="0" y="17858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6" name="TextBox 6"/>
          <p:cNvSpPr txBox="1"/>
          <p:nvPr/>
        </p:nvSpPr>
        <p:spPr>
          <a:xfrm>
            <a:off x="5022485" y="386709"/>
            <a:ext cx="8074703" cy="477239"/>
          </a:xfrm>
          <a:prstGeom prst="rect">
            <a:avLst/>
          </a:prstGeom>
        </p:spPr>
        <p:txBody>
          <a:bodyPr lIns="0" tIns="0" rIns="0" bIns="0" rtlCol="0" anchor="t">
            <a:spAutoFit/>
          </a:bodyPr>
          <a:lstStyle/>
          <a:p>
            <a:pPr marL="590608" lvl="1" indent="-295304" algn="ctr">
              <a:lnSpc>
                <a:spcPts val="3829"/>
              </a:lnSpc>
              <a:buFont typeface="Arial"/>
              <a:buChar char="•"/>
            </a:pPr>
            <a:r>
              <a:rPr lang="en-US" sz="2735">
                <a:solidFill>
                  <a:srgbClr val="000000"/>
                </a:solidFill>
                <a:latin typeface="Anonymous Pro Bold"/>
              </a:rPr>
              <a:t>Menu de pesquisa: Considerações</a:t>
            </a:r>
          </a:p>
        </p:txBody>
      </p:sp>
      <p:sp>
        <p:nvSpPr>
          <p:cNvPr id="7" name="TextBox 7"/>
          <p:cNvSpPr txBox="1"/>
          <p:nvPr/>
        </p:nvSpPr>
        <p:spPr>
          <a:xfrm>
            <a:off x="1377358" y="1698490"/>
            <a:ext cx="13871755" cy="6994606"/>
          </a:xfrm>
          <a:prstGeom prst="rect">
            <a:avLst/>
          </a:prstGeom>
        </p:spPr>
        <p:txBody>
          <a:bodyPr lIns="0" tIns="0" rIns="0" bIns="0" rtlCol="0" anchor="t">
            <a:spAutoFit/>
          </a:bodyPr>
          <a:lstStyle/>
          <a:p>
            <a:pPr algn="just">
              <a:lnSpc>
                <a:spcPts val="3495"/>
              </a:lnSpc>
            </a:pPr>
            <a:r>
              <a:rPr lang="en-US" sz="2496">
                <a:solidFill>
                  <a:srgbClr val="000000"/>
                </a:solidFill>
                <a:latin typeface="Anonymous Pro Bold"/>
              </a:rPr>
              <a:t>Com uma rápida observação, é possível perceber que ambas as versões possuem exatamente as mesmas funcionalidades e a mesma aparência se a pesquisa for realizada pela “lupa”. Em ambas, a lupa se encontra na parte superior direita da tela. </a:t>
            </a:r>
          </a:p>
          <a:p>
            <a:pPr algn="just">
              <a:lnSpc>
                <a:spcPts val="3495"/>
              </a:lnSpc>
            </a:pPr>
            <a:r>
              <a:rPr lang="en-US" sz="2496">
                <a:solidFill>
                  <a:srgbClr val="000000"/>
                </a:solidFill>
                <a:latin typeface="Anonymous Pro Bold"/>
              </a:rPr>
              <a:t>No site Web existe o ícone de navegação “Procurar”, que não consta no aplicativo para telemóvel, porém, na versão para mobile, existe a opção “catálogo”, que não existe na versão Web, mas é necessário frisar que a opção “catálogo” constante no App mobile atua de forma praticamente idêntica a opção “Procurar” na versão do Site Web, tendo, inclusive, classificações similares, como “gênero”, “populares”, “música”, etc. </a:t>
            </a:r>
          </a:p>
          <a:p>
            <a:pPr algn="just">
              <a:lnSpc>
                <a:spcPts val="3495"/>
              </a:lnSpc>
              <a:spcBef>
                <a:spcPct val="0"/>
              </a:spcBef>
            </a:pPr>
            <a:r>
              <a:rPr lang="en-US" sz="2496">
                <a:solidFill>
                  <a:srgbClr val="000000"/>
                </a:solidFill>
                <a:latin typeface="Anonymous Pro Bold"/>
              </a:rPr>
              <a:t>Porém, no “Catálogo”, tem-se as imagens dos títulos, e as categorias “Todos os animes, animes por gênero e Música” são exibidas em um menu na parte superior. Ademais, em “Procurar”, se consegue entrar em qualquer categoria apenas clicando encima da mesma, em “Catálogo” todas são exibidas, devendo o utilizador “Subir ou Descer” na aplicação para conseguir visualizá-las ou entrar em “animes por gênero”.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84171" y="-460742"/>
            <a:ext cx="3884627" cy="2071801"/>
          </a:xfrm>
          <a:custGeom>
            <a:avLst/>
            <a:gdLst/>
            <a:ahLst/>
            <a:cxnLst/>
            <a:rect l="l" t="t" r="r" b="b"/>
            <a:pathLst>
              <a:path w="3884627" h="2071801">
                <a:moveTo>
                  <a:pt x="0" y="0"/>
                </a:moveTo>
                <a:lnTo>
                  <a:pt x="3884627" y="0"/>
                </a:lnTo>
                <a:lnTo>
                  <a:pt x="3884627" y="2071801"/>
                </a:lnTo>
                <a:lnTo>
                  <a:pt x="0" y="2071801"/>
                </a:lnTo>
                <a:lnTo>
                  <a:pt x="0" y="0"/>
                </a:lnTo>
                <a:close/>
              </a:path>
            </a:pathLst>
          </a:custGeom>
          <a:blipFill>
            <a:blip r:embed="rId2"/>
            <a:stretch>
              <a:fillRect/>
            </a:stretch>
          </a:blipFill>
        </p:spPr>
        <p:txBody>
          <a:bodyPr/>
          <a:lstStyle/>
          <a:p>
            <a:endParaRPr lang="pt-BR" dirty="0"/>
          </a:p>
        </p:txBody>
      </p:sp>
      <p:sp>
        <p:nvSpPr>
          <p:cNvPr id="3" name="Freeform 3"/>
          <p:cNvSpPr/>
          <p:nvPr/>
        </p:nvSpPr>
        <p:spPr>
          <a:xfrm>
            <a:off x="14287689" y="4362778"/>
            <a:ext cx="4693419" cy="5461433"/>
          </a:xfrm>
          <a:custGeom>
            <a:avLst/>
            <a:gdLst/>
            <a:ahLst/>
            <a:cxnLst/>
            <a:rect l="l" t="t" r="r" b="b"/>
            <a:pathLst>
              <a:path w="4693419" h="5461433">
                <a:moveTo>
                  <a:pt x="0" y="0"/>
                </a:moveTo>
                <a:lnTo>
                  <a:pt x="4693419" y="0"/>
                </a:lnTo>
                <a:lnTo>
                  <a:pt x="4693419" y="5461433"/>
                </a:lnTo>
                <a:lnTo>
                  <a:pt x="0" y="5461433"/>
                </a:lnTo>
                <a:lnTo>
                  <a:pt x="0" y="0"/>
                </a:lnTo>
                <a:close/>
              </a:path>
            </a:pathLst>
          </a:custGeom>
          <a:blipFill>
            <a:blip r:embed="rId3"/>
            <a:stretch>
              <a:fillRect/>
            </a:stretch>
          </a:blipFill>
        </p:spPr>
        <p:txBody>
          <a:bodyPr/>
          <a:lstStyle/>
          <a:p>
            <a:endParaRPr lang="pt-BR" dirty="0"/>
          </a:p>
        </p:txBody>
      </p:sp>
      <p:sp>
        <p:nvSpPr>
          <p:cNvPr id="4" name="Freeform 4"/>
          <p:cNvSpPr/>
          <p:nvPr/>
        </p:nvSpPr>
        <p:spPr>
          <a:xfrm>
            <a:off x="308969" y="9435547"/>
            <a:ext cx="1813008" cy="777327"/>
          </a:xfrm>
          <a:custGeom>
            <a:avLst/>
            <a:gdLst/>
            <a:ahLst/>
            <a:cxnLst/>
            <a:rect l="l" t="t" r="r" b="b"/>
            <a:pathLst>
              <a:path w="1813008" h="777327">
                <a:moveTo>
                  <a:pt x="0" y="0"/>
                </a:moveTo>
                <a:lnTo>
                  <a:pt x="1813009" y="0"/>
                </a:lnTo>
                <a:lnTo>
                  <a:pt x="1813009" y="777328"/>
                </a:lnTo>
                <a:lnTo>
                  <a:pt x="0" y="7773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dirty="0"/>
          </a:p>
        </p:txBody>
      </p:sp>
      <p:sp>
        <p:nvSpPr>
          <p:cNvPr id="5" name="Freeform 5"/>
          <p:cNvSpPr/>
          <p:nvPr/>
        </p:nvSpPr>
        <p:spPr>
          <a:xfrm>
            <a:off x="15770716" y="220553"/>
            <a:ext cx="1957832" cy="1161727"/>
          </a:xfrm>
          <a:custGeom>
            <a:avLst/>
            <a:gdLst/>
            <a:ahLst/>
            <a:cxnLst/>
            <a:rect l="l" t="t" r="r" b="b"/>
            <a:pathLst>
              <a:path w="1957832" h="1161727">
                <a:moveTo>
                  <a:pt x="0" y="0"/>
                </a:moveTo>
                <a:lnTo>
                  <a:pt x="1957832" y="0"/>
                </a:lnTo>
                <a:lnTo>
                  <a:pt x="1957832" y="1161727"/>
                </a:lnTo>
                <a:lnTo>
                  <a:pt x="0" y="1161727"/>
                </a:lnTo>
                <a:lnTo>
                  <a:pt x="0" y="0"/>
                </a:lnTo>
                <a:close/>
              </a:path>
            </a:pathLst>
          </a:custGeom>
          <a:blipFill>
            <a:blip r:embed="rId6"/>
            <a:stretch>
              <a:fillRect t="-3507" b="-3507"/>
            </a:stretch>
          </a:blipFill>
        </p:spPr>
        <p:txBody>
          <a:bodyPr/>
          <a:lstStyle/>
          <a:p>
            <a:endParaRPr lang="pt-BR" dirty="0"/>
          </a:p>
        </p:txBody>
      </p:sp>
      <p:sp>
        <p:nvSpPr>
          <p:cNvPr id="6" name="Freeform 6"/>
          <p:cNvSpPr/>
          <p:nvPr/>
        </p:nvSpPr>
        <p:spPr>
          <a:xfrm>
            <a:off x="2995956" y="1591720"/>
            <a:ext cx="10718552" cy="7666580"/>
          </a:xfrm>
          <a:custGeom>
            <a:avLst/>
            <a:gdLst/>
            <a:ahLst/>
            <a:cxnLst/>
            <a:rect l="l" t="t" r="r" b="b"/>
            <a:pathLst>
              <a:path w="10718552" h="7666580">
                <a:moveTo>
                  <a:pt x="0" y="0"/>
                </a:moveTo>
                <a:lnTo>
                  <a:pt x="10718551" y="0"/>
                </a:lnTo>
                <a:lnTo>
                  <a:pt x="10718551" y="7666580"/>
                </a:lnTo>
                <a:lnTo>
                  <a:pt x="0" y="7666580"/>
                </a:lnTo>
                <a:lnTo>
                  <a:pt x="0" y="0"/>
                </a:lnTo>
                <a:close/>
              </a:path>
            </a:pathLst>
          </a:custGeom>
          <a:blipFill>
            <a:blip r:embed="rId7"/>
            <a:stretch>
              <a:fillRect t="-1284" b="-1284"/>
            </a:stretch>
          </a:blipFill>
        </p:spPr>
        <p:txBody>
          <a:bodyPr/>
          <a:lstStyle/>
          <a:p>
            <a:endParaRPr lang="pt-BR" dirty="0"/>
          </a:p>
        </p:txBody>
      </p:sp>
      <p:sp>
        <p:nvSpPr>
          <p:cNvPr id="7" name="TextBox 7"/>
          <p:cNvSpPr txBox="1"/>
          <p:nvPr/>
        </p:nvSpPr>
        <p:spPr>
          <a:xfrm>
            <a:off x="6510982" y="379061"/>
            <a:ext cx="5893259"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dirty="0" err="1">
                <a:solidFill>
                  <a:srgbClr val="000000"/>
                </a:solidFill>
                <a:latin typeface="Anonymous Pro Bold"/>
              </a:rPr>
              <a:t>Modalidades</a:t>
            </a:r>
            <a:r>
              <a:rPr lang="en-US" sz="2496" dirty="0">
                <a:solidFill>
                  <a:srgbClr val="000000"/>
                </a:solidFill>
                <a:latin typeface="Anonymous Pro Bold"/>
              </a:rPr>
              <a:t> de </a:t>
            </a:r>
            <a:r>
              <a:rPr lang="en-US" sz="2496" dirty="0" err="1">
                <a:solidFill>
                  <a:srgbClr val="000000"/>
                </a:solidFill>
                <a:latin typeface="Anonymous Pro Bold"/>
              </a:rPr>
              <a:t>inscrição</a:t>
            </a:r>
            <a:r>
              <a:rPr lang="en-US" sz="2496" dirty="0">
                <a:solidFill>
                  <a:srgbClr val="000000"/>
                </a:solidFill>
                <a:latin typeface="Anonymous Pro Bold"/>
              </a:rPr>
              <a:t>: Web</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84171" y="-460742"/>
            <a:ext cx="3884627" cy="2071801"/>
          </a:xfrm>
          <a:custGeom>
            <a:avLst/>
            <a:gdLst/>
            <a:ahLst/>
            <a:cxnLst/>
            <a:rect l="l" t="t" r="r" b="b"/>
            <a:pathLst>
              <a:path w="3884627" h="2071801">
                <a:moveTo>
                  <a:pt x="0" y="0"/>
                </a:moveTo>
                <a:lnTo>
                  <a:pt x="3884627" y="0"/>
                </a:lnTo>
                <a:lnTo>
                  <a:pt x="3884627" y="2071801"/>
                </a:lnTo>
                <a:lnTo>
                  <a:pt x="0" y="2071801"/>
                </a:lnTo>
                <a:lnTo>
                  <a:pt x="0" y="0"/>
                </a:lnTo>
                <a:close/>
              </a:path>
            </a:pathLst>
          </a:custGeom>
          <a:blipFill>
            <a:blip r:embed="rId2"/>
            <a:stretch>
              <a:fillRect/>
            </a:stretch>
          </a:blipFill>
        </p:spPr>
        <p:txBody>
          <a:bodyPr/>
          <a:lstStyle/>
          <a:p>
            <a:endParaRPr lang="pt-BR"/>
          </a:p>
        </p:txBody>
      </p:sp>
      <p:sp>
        <p:nvSpPr>
          <p:cNvPr id="3" name="Freeform 3"/>
          <p:cNvSpPr/>
          <p:nvPr/>
        </p:nvSpPr>
        <p:spPr>
          <a:xfrm>
            <a:off x="14413416" y="5935616"/>
            <a:ext cx="4157561" cy="4837889"/>
          </a:xfrm>
          <a:custGeom>
            <a:avLst/>
            <a:gdLst/>
            <a:ahLst/>
            <a:cxnLst/>
            <a:rect l="l" t="t" r="r" b="b"/>
            <a:pathLst>
              <a:path w="4157561" h="4837889">
                <a:moveTo>
                  <a:pt x="0" y="0"/>
                </a:moveTo>
                <a:lnTo>
                  <a:pt x="4157561" y="0"/>
                </a:lnTo>
                <a:lnTo>
                  <a:pt x="4157561" y="4837890"/>
                </a:lnTo>
                <a:lnTo>
                  <a:pt x="0" y="4837890"/>
                </a:lnTo>
                <a:lnTo>
                  <a:pt x="0" y="0"/>
                </a:lnTo>
                <a:close/>
              </a:path>
            </a:pathLst>
          </a:custGeom>
          <a:blipFill>
            <a:blip r:embed="rId3"/>
            <a:stretch>
              <a:fillRect/>
            </a:stretch>
          </a:blipFill>
        </p:spPr>
        <p:txBody>
          <a:bodyPr/>
          <a:lstStyle/>
          <a:p>
            <a:endParaRPr lang="pt-BR"/>
          </a:p>
        </p:txBody>
      </p:sp>
      <p:sp>
        <p:nvSpPr>
          <p:cNvPr id="4" name="Freeform 4"/>
          <p:cNvSpPr/>
          <p:nvPr/>
        </p:nvSpPr>
        <p:spPr>
          <a:xfrm>
            <a:off x="122196" y="9377090"/>
            <a:ext cx="1535947" cy="658537"/>
          </a:xfrm>
          <a:custGeom>
            <a:avLst/>
            <a:gdLst/>
            <a:ahLst/>
            <a:cxnLst/>
            <a:rect l="l" t="t" r="r" b="b"/>
            <a:pathLst>
              <a:path w="1535947" h="658537">
                <a:moveTo>
                  <a:pt x="0" y="0"/>
                </a:moveTo>
                <a:lnTo>
                  <a:pt x="1535947" y="0"/>
                </a:lnTo>
                <a:lnTo>
                  <a:pt x="1535947" y="658537"/>
                </a:lnTo>
                <a:lnTo>
                  <a:pt x="0" y="658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15770716" y="220553"/>
            <a:ext cx="1957832" cy="1161727"/>
          </a:xfrm>
          <a:custGeom>
            <a:avLst/>
            <a:gdLst/>
            <a:ahLst/>
            <a:cxnLst/>
            <a:rect l="l" t="t" r="r" b="b"/>
            <a:pathLst>
              <a:path w="1957832" h="1161727">
                <a:moveTo>
                  <a:pt x="0" y="0"/>
                </a:moveTo>
                <a:lnTo>
                  <a:pt x="1957832" y="0"/>
                </a:lnTo>
                <a:lnTo>
                  <a:pt x="1957832" y="1161727"/>
                </a:lnTo>
                <a:lnTo>
                  <a:pt x="0" y="1161727"/>
                </a:lnTo>
                <a:lnTo>
                  <a:pt x="0" y="0"/>
                </a:lnTo>
                <a:close/>
              </a:path>
            </a:pathLst>
          </a:custGeom>
          <a:blipFill>
            <a:blip r:embed="rId6"/>
            <a:stretch>
              <a:fillRect t="-3507" b="-3507"/>
            </a:stretch>
          </a:blipFill>
        </p:spPr>
        <p:txBody>
          <a:bodyPr/>
          <a:lstStyle/>
          <a:p>
            <a:endParaRPr lang="pt-BR"/>
          </a:p>
        </p:txBody>
      </p:sp>
      <p:sp>
        <p:nvSpPr>
          <p:cNvPr id="6" name="Freeform 6"/>
          <p:cNvSpPr/>
          <p:nvPr/>
        </p:nvSpPr>
        <p:spPr>
          <a:xfrm>
            <a:off x="2121978" y="1917908"/>
            <a:ext cx="3455341" cy="7678536"/>
          </a:xfrm>
          <a:custGeom>
            <a:avLst/>
            <a:gdLst/>
            <a:ahLst/>
            <a:cxnLst/>
            <a:rect l="l" t="t" r="r" b="b"/>
            <a:pathLst>
              <a:path w="3455341" h="7678536">
                <a:moveTo>
                  <a:pt x="0" y="0"/>
                </a:moveTo>
                <a:lnTo>
                  <a:pt x="3455341" y="0"/>
                </a:lnTo>
                <a:lnTo>
                  <a:pt x="3455341" y="7678537"/>
                </a:lnTo>
                <a:lnTo>
                  <a:pt x="0" y="7678537"/>
                </a:lnTo>
                <a:lnTo>
                  <a:pt x="0" y="0"/>
                </a:lnTo>
                <a:close/>
              </a:path>
            </a:pathLst>
          </a:custGeom>
          <a:blipFill>
            <a:blip r:embed="rId7"/>
            <a:stretch>
              <a:fillRect/>
            </a:stretch>
          </a:blipFill>
        </p:spPr>
        <p:txBody>
          <a:bodyPr/>
          <a:lstStyle/>
          <a:p>
            <a:endParaRPr lang="pt-BR"/>
          </a:p>
        </p:txBody>
      </p:sp>
      <p:sp>
        <p:nvSpPr>
          <p:cNvPr id="7" name="Freeform 7"/>
          <p:cNvSpPr/>
          <p:nvPr/>
        </p:nvSpPr>
        <p:spPr>
          <a:xfrm>
            <a:off x="6477162" y="1917908"/>
            <a:ext cx="3455341" cy="7678536"/>
          </a:xfrm>
          <a:custGeom>
            <a:avLst/>
            <a:gdLst/>
            <a:ahLst/>
            <a:cxnLst/>
            <a:rect l="l" t="t" r="r" b="b"/>
            <a:pathLst>
              <a:path w="3455341" h="7678536">
                <a:moveTo>
                  <a:pt x="0" y="0"/>
                </a:moveTo>
                <a:lnTo>
                  <a:pt x="3455342" y="0"/>
                </a:lnTo>
                <a:lnTo>
                  <a:pt x="3455342" y="7678537"/>
                </a:lnTo>
                <a:lnTo>
                  <a:pt x="0" y="7678537"/>
                </a:lnTo>
                <a:lnTo>
                  <a:pt x="0" y="0"/>
                </a:lnTo>
                <a:close/>
              </a:path>
            </a:pathLst>
          </a:custGeom>
          <a:blipFill>
            <a:blip r:embed="rId8"/>
            <a:stretch>
              <a:fillRect/>
            </a:stretch>
          </a:blipFill>
        </p:spPr>
        <p:txBody>
          <a:bodyPr/>
          <a:lstStyle/>
          <a:p>
            <a:endParaRPr lang="pt-BR"/>
          </a:p>
        </p:txBody>
      </p:sp>
      <p:sp>
        <p:nvSpPr>
          <p:cNvPr id="8" name="Freeform 8"/>
          <p:cNvSpPr/>
          <p:nvPr/>
        </p:nvSpPr>
        <p:spPr>
          <a:xfrm>
            <a:off x="10552074" y="1917908"/>
            <a:ext cx="3455341" cy="7678536"/>
          </a:xfrm>
          <a:custGeom>
            <a:avLst/>
            <a:gdLst/>
            <a:ahLst/>
            <a:cxnLst/>
            <a:rect l="l" t="t" r="r" b="b"/>
            <a:pathLst>
              <a:path w="3455341" h="7678536">
                <a:moveTo>
                  <a:pt x="0" y="0"/>
                </a:moveTo>
                <a:lnTo>
                  <a:pt x="3455341" y="0"/>
                </a:lnTo>
                <a:lnTo>
                  <a:pt x="3455341" y="7678537"/>
                </a:lnTo>
                <a:lnTo>
                  <a:pt x="0" y="7678537"/>
                </a:lnTo>
                <a:lnTo>
                  <a:pt x="0" y="0"/>
                </a:lnTo>
                <a:close/>
              </a:path>
            </a:pathLst>
          </a:custGeom>
          <a:blipFill>
            <a:blip r:embed="rId9"/>
            <a:stretch>
              <a:fillRect/>
            </a:stretch>
          </a:blipFill>
        </p:spPr>
        <p:txBody>
          <a:bodyPr/>
          <a:lstStyle/>
          <a:p>
            <a:endParaRPr lang="pt-BR"/>
          </a:p>
        </p:txBody>
      </p:sp>
      <p:sp>
        <p:nvSpPr>
          <p:cNvPr id="9" name="TextBox 9"/>
          <p:cNvSpPr txBox="1"/>
          <p:nvPr/>
        </p:nvSpPr>
        <p:spPr>
          <a:xfrm>
            <a:off x="6241455" y="379061"/>
            <a:ext cx="6465988"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Modalidades de inscrição: Mobile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84171" y="-460742"/>
            <a:ext cx="3884627" cy="2071801"/>
          </a:xfrm>
          <a:custGeom>
            <a:avLst/>
            <a:gdLst/>
            <a:ahLst/>
            <a:cxnLst/>
            <a:rect l="l" t="t" r="r" b="b"/>
            <a:pathLst>
              <a:path w="3884627" h="2071801">
                <a:moveTo>
                  <a:pt x="0" y="0"/>
                </a:moveTo>
                <a:lnTo>
                  <a:pt x="3884627" y="0"/>
                </a:lnTo>
                <a:lnTo>
                  <a:pt x="3884627" y="2071801"/>
                </a:lnTo>
                <a:lnTo>
                  <a:pt x="0" y="2071801"/>
                </a:lnTo>
                <a:lnTo>
                  <a:pt x="0" y="0"/>
                </a:lnTo>
                <a:close/>
              </a:path>
            </a:pathLst>
          </a:custGeom>
          <a:blipFill>
            <a:blip r:embed="rId2"/>
            <a:stretch>
              <a:fillRect/>
            </a:stretch>
          </a:blipFill>
        </p:spPr>
        <p:txBody>
          <a:bodyPr/>
          <a:lstStyle/>
          <a:p>
            <a:endParaRPr lang="pt-BR"/>
          </a:p>
        </p:txBody>
      </p:sp>
      <p:sp>
        <p:nvSpPr>
          <p:cNvPr id="3" name="Freeform 3"/>
          <p:cNvSpPr/>
          <p:nvPr/>
        </p:nvSpPr>
        <p:spPr>
          <a:xfrm>
            <a:off x="14413416" y="5935616"/>
            <a:ext cx="4157561" cy="4837889"/>
          </a:xfrm>
          <a:custGeom>
            <a:avLst/>
            <a:gdLst/>
            <a:ahLst/>
            <a:cxnLst/>
            <a:rect l="l" t="t" r="r" b="b"/>
            <a:pathLst>
              <a:path w="4157561" h="4837889">
                <a:moveTo>
                  <a:pt x="0" y="0"/>
                </a:moveTo>
                <a:lnTo>
                  <a:pt x="4157561" y="0"/>
                </a:lnTo>
                <a:lnTo>
                  <a:pt x="4157561" y="4837890"/>
                </a:lnTo>
                <a:lnTo>
                  <a:pt x="0" y="4837890"/>
                </a:lnTo>
                <a:lnTo>
                  <a:pt x="0" y="0"/>
                </a:lnTo>
                <a:close/>
              </a:path>
            </a:pathLst>
          </a:custGeom>
          <a:blipFill>
            <a:blip r:embed="rId3"/>
            <a:stretch>
              <a:fillRect/>
            </a:stretch>
          </a:blipFill>
        </p:spPr>
        <p:txBody>
          <a:bodyPr/>
          <a:lstStyle/>
          <a:p>
            <a:endParaRPr lang="pt-BR"/>
          </a:p>
        </p:txBody>
      </p:sp>
      <p:sp>
        <p:nvSpPr>
          <p:cNvPr id="4" name="Freeform 4"/>
          <p:cNvSpPr/>
          <p:nvPr/>
        </p:nvSpPr>
        <p:spPr>
          <a:xfrm>
            <a:off x="122196" y="9377090"/>
            <a:ext cx="1535947" cy="658537"/>
          </a:xfrm>
          <a:custGeom>
            <a:avLst/>
            <a:gdLst/>
            <a:ahLst/>
            <a:cxnLst/>
            <a:rect l="l" t="t" r="r" b="b"/>
            <a:pathLst>
              <a:path w="1535947" h="658537">
                <a:moveTo>
                  <a:pt x="0" y="0"/>
                </a:moveTo>
                <a:lnTo>
                  <a:pt x="1535947" y="0"/>
                </a:lnTo>
                <a:lnTo>
                  <a:pt x="1535947" y="658537"/>
                </a:lnTo>
                <a:lnTo>
                  <a:pt x="0" y="658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15770716" y="220553"/>
            <a:ext cx="1957832" cy="1161727"/>
          </a:xfrm>
          <a:custGeom>
            <a:avLst/>
            <a:gdLst/>
            <a:ahLst/>
            <a:cxnLst/>
            <a:rect l="l" t="t" r="r" b="b"/>
            <a:pathLst>
              <a:path w="1957832" h="1161727">
                <a:moveTo>
                  <a:pt x="0" y="0"/>
                </a:moveTo>
                <a:lnTo>
                  <a:pt x="1957832" y="0"/>
                </a:lnTo>
                <a:lnTo>
                  <a:pt x="1957832" y="1161727"/>
                </a:lnTo>
                <a:lnTo>
                  <a:pt x="0" y="1161727"/>
                </a:lnTo>
                <a:lnTo>
                  <a:pt x="0" y="0"/>
                </a:lnTo>
                <a:close/>
              </a:path>
            </a:pathLst>
          </a:custGeom>
          <a:blipFill>
            <a:blip r:embed="rId6"/>
            <a:stretch>
              <a:fillRect t="-3507" b="-3507"/>
            </a:stretch>
          </a:blipFill>
        </p:spPr>
        <p:txBody>
          <a:bodyPr/>
          <a:lstStyle/>
          <a:p>
            <a:endParaRPr lang="pt-BR"/>
          </a:p>
        </p:txBody>
      </p:sp>
      <p:sp>
        <p:nvSpPr>
          <p:cNvPr id="6" name="TextBox 6"/>
          <p:cNvSpPr txBox="1"/>
          <p:nvPr/>
        </p:nvSpPr>
        <p:spPr>
          <a:xfrm>
            <a:off x="4204252" y="347351"/>
            <a:ext cx="9008282"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Modalidades de inscrição: Comparações</a:t>
            </a:r>
          </a:p>
        </p:txBody>
      </p:sp>
      <p:sp>
        <p:nvSpPr>
          <p:cNvPr id="7" name="TextBox 7"/>
          <p:cNvSpPr txBox="1"/>
          <p:nvPr/>
        </p:nvSpPr>
        <p:spPr>
          <a:xfrm>
            <a:off x="787270" y="1907887"/>
            <a:ext cx="13626146" cy="6676693"/>
          </a:xfrm>
          <a:prstGeom prst="rect">
            <a:avLst/>
          </a:prstGeom>
        </p:spPr>
        <p:txBody>
          <a:bodyPr lIns="0" tIns="0" rIns="0" bIns="0" rtlCol="0" anchor="t">
            <a:spAutoFit/>
          </a:bodyPr>
          <a:lstStyle/>
          <a:p>
            <a:pPr algn="just">
              <a:lnSpc>
                <a:spcPts val="3137"/>
              </a:lnSpc>
            </a:pPr>
            <a:r>
              <a:rPr lang="en-US" sz="2241">
                <a:solidFill>
                  <a:srgbClr val="000000"/>
                </a:solidFill>
                <a:latin typeface="Anonymous Pro Bold"/>
              </a:rPr>
              <a:t>Em ambas as versões, as modalidades e os preços são os mesmos, as diferenças só existem em termos de aparência entre Web e Mobile. </a:t>
            </a:r>
          </a:p>
          <a:p>
            <a:pPr algn="just">
              <a:lnSpc>
                <a:spcPts val="3137"/>
              </a:lnSpc>
            </a:pPr>
            <a:endParaRPr lang="en-US" sz="2241">
              <a:solidFill>
                <a:srgbClr val="000000"/>
              </a:solidFill>
              <a:latin typeface="Anonymous Pro Bold"/>
            </a:endParaRPr>
          </a:p>
          <a:p>
            <a:pPr algn="just">
              <a:lnSpc>
                <a:spcPts val="3137"/>
              </a:lnSpc>
            </a:pPr>
            <a:r>
              <a:rPr lang="en-US" sz="2241">
                <a:solidFill>
                  <a:srgbClr val="000000"/>
                </a:solidFill>
                <a:latin typeface="Anonymous Pro Bold"/>
              </a:rPr>
              <a:t>Na versão Web, todas as opções são exibidas na mesma página, com diferença no tamanho dos retângulos designados para cada opção de adesão, enfatizando as opções “Mega Fan Mensal” e “Mega Fan Anual”, e dando maior destaque ao “Mega Fan Mensal” por este ser o mais popular entre os utilizadores. </a:t>
            </a:r>
          </a:p>
          <a:p>
            <a:pPr algn="just">
              <a:lnSpc>
                <a:spcPts val="3137"/>
              </a:lnSpc>
            </a:pPr>
            <a:endParaRPr lang="en-US" sz="2241">
              <a:solidFill>
                <a:srgbClr val="000000"/>
              </a:solidFill>
              <a:latin typeface="Anonymous Pro Bold"/>
            </a:endParaRPr>
          </a:p>
          <a:p>
            <a:pPr algn="just">
              <a:lnSpc>
                <a:spcPts val="3137"/>
              </a:lnSpc>
            </a:pPr>
            <a:r>
              <a:rPr lang="en-US" sz="2241">
                <a:solidFill>
                  <a:srgbClr val="000000"/>
                </a:solidFill>
                <a:latin typeface="Anonymous Pro Bold"/>
              </a:rPr>
              <a:t>Na versão para Mobile, cada uma das opções de adesão é mostrada separadamente, não existindo grande distinção entre a aparência de cada uma delas, apenas a menção à “melhor oferta” e “Economia de 16%”, que no aplicativo para telemóvel é apresentada em cima das ofertas, e na versão para internet, aparecem como “O mais popular” e a menção ao desconto, é apenas uma informação referida por último e sem grande destaque, na opção anual.</a:t>
            </a:r>
          </a:p>
          <a:p>
            <a:pPr algn="just">
              <a:lnSpc>
                <a:spcPts val="3137"/>
              </a:lnSpc>
            </a:pPr>
            <a:endParaRPr lang="en-US" sz="2241">
              <a:solidFill>
                <a:srgbClr val="000000"/>
              </a:solidFill>
              <a:latin typeface="Anonymous Pro Bold"/>
            </a:endParaRPr>
          </a:p>
          <a:p>
            <a:pPr algn="just">
              <a:lnSpc>
                <a:spcPts val="3137"/>
              </a:lnSpc>
            </a:pPr>
            <a:r>
              <a:rPr lang="en-US" sz="2241">
                <a:solidFill>
                  <a:srgbClr val="000000"/>
                </a:solidFill>
                <a:latin typeface="Anonymous Pro Bold"/>
              </a:rPr>
              <a:t>Em qualquer das versões, existe o período de teste gratuito de 14 dias. </a:t>
            </a:r>
          </a:p>
          <a:p>
            <a:pPr algn="ctr">
              <a:lnSpc>
                <a:spcPts val="3137"/>
              </a:lnSpc>
              <a:spcBef>
                <a:spcPct val="0"/>
              </a:spcBef>
            </a:pPr>
            <a:endParaRPr lang="en-US" sz="2241">
              <a:solidFill>
                <a:srgbClr val="000000"/>
              </a:solidFill>
              <a:latin typeface="Anonymous Pro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6492" y="-276142"/>
            <a:ext cx="3665829" cy="1955109"/>
          </a:xfrm>
          <a:custGeom>
            <a:avLst/>
            <a:gdLst/>
            <a:ahLst/>
            <a:cxnLst/>
            <a:rect l="l" t="t" r="r" b="b"/>
            <a:pathLst>
              <a:path w="3665829" h="1955109">
                <a:moveTo>
                  <a:pt x="0" y="0"/>
                </a:moveTo>
                <a:lnTo>
                  <a:pt x="3665829" y="0"/>
                </a:lnTo>
                <a:lnTo>
                  <a:pt x="3665829" y="1955108"/>
                </a:lnTo>
                <a:lnTo>
                  <a:pt x="0" y="1955108"/>
                </a:lnTo>
                <a:lnTo>
                  <a:pt x="0" y="0"/>
                </a:lnTo>
                <a:close/>
              </a:path>
            </a:pathLst>
          </a:custGeom>
          <a:blipFill>
            <a:blip r:embed="rId2"/>
            <a:stretch>
              <a:fillRect/>
            </a:stretch>
          </a:blipFill>
        </p:spPr>
        <p:txBody>
          <a:bodyPr/>
          <a:lstStyle/>
          <a:p>
            <a:endParaRPr lang="pt-BR"/>
          </a:p>
        </p:txBody>
      </p:sp>
      <p:sp>
        <p:nvSpPr>
          <p:cNvPr id="3" name="Freeform 3"/>
          <p:cNvSpPr/>
          <p:nvPr/>
        </p:nvSpPr>
        <p:spPr>
          <a:xfrm>
            <a:off x="14626707" y="6335374"/>
            <a:ext cx="4119990" cy="4119990"/>
          </a:xfrm>
          <a:custGeom>
            <a:avLst/>
            <a:gdLst/>
            <a:ahLst/>
            <a:cxnLst/>
            <a:rect l="l" t="t" r="r" b="b"/>
            <a:pathLst>
              <a:path w="4119990" h="4119990">
                <a:moveTo>
                  <a:pt x="0" y="0"/>
                </a:moveTo>
                <a:lnTo>
                  <a:pt x="4119990" y="0"/>
                </a:lnTo>
                <a:lnTo>
                  <a:pt x="4119990" y="4119990"/>
                </a:lnTo>
                <a:lnTo>
                  <a:pt x="0" y="4119990"/>
                </a:lnTo>
                <a:lnTo>
                  <a:pt x="0" y="0"/>
                </a:lnTo>
                <a:close/>
              </a:path>
            </a:pathLst>
          </a:custGeom>
          <a:blipFill>
            <a:blip r:embed="rId3"/>
            <a:stretch>
              <a:fillRect/>
            </a:stretch>
          </a:blipFill>
        </p:spPr>
        <p:txBody>
          <a:bodyPr/>
          <a:lstStyle/>
          <a:p>
            <a:endParaRPr lang="pt-BR"/>
          </a:p>
        </p:txBody>
      </p:sp>
      <p:sp>
        <p:nvSpPr>
          <p:cNvPr id="4" name="Freeform 4"/>
          <p:cNvSpPr/>
          <p:nvPr/>
        </p:nvSpPr>
        <p:spPr>
          <a:xfrm>
            <a:off x="134605" y="8786861"/>
            <a:ext cx="1337546" cy="1382856"/>
          </a:xfrm>
          <a:custGeom>
            <a:avLst/>
            <a:gdLst/>
            <a:ahLst/>
            <a:cxnLst/>
            <a:rect l="l" t="t" r="r" b="b"/>
            <a:pathLst>
              <a:path w="1337546" h="1382856">
                <a:moveTo>
                  <a:pt x="0" y="0"/>
                </a:moveTo>
                <a:lnTo>
                  <a:pt x="1337546" y="0"/>
                </a:lnTo>
                <a:lnTo>
                  <a:pt x="1337546" y="1382856"/>
                </a:lnTo>
                <a:lnTo>
                  <a:pt x="0" y="13828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1816977" y="8837395"/>
            <a:ext cx="1622360" cy="1281788"/>
          </a:xfrm>
          <a:custGeom>
            <a:avLst/>
            <a:gdLst/>
            <a:ahLst/>
            <a:cxnLst/>
            <a:rect l="l" t="t" r="r" b="b"/>
            <a:pathLst>
              <a:path w="1622360" h="1281788">
                <a:moveTo>
                  <a:pt x="0" y="0"/>
                </a:moveTo>
                <a:lnTo>
                  <a:pt x="1622360" y="0"/>
                </a:lnTo>
                <a:lnTo>
                  <a:pt x="1622360" y="1281788"/>
                </a:lnTo>
                <a:lnTo>
                  <a:pt x="0" y="1281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6" name="Freeform 6"/>
          <p:cNvSpPr/>
          <p:nvPr/>
        </p:nvSpPr>
        <p:spPr>
          <a:xfrm>
            <a:off x="13514606" y="1538818"/>
            <a:ext cx="4420195" cy="4114800"/>
          </a:xfrm>
          <a:custGeom>
            <a:avLst/>
            <a:gdLst/>
            <a:ahLst/>
            <a:cxnLst/>
            <a:rect l="l" t="t" r="r" b="b"/>
            <a:pathLst>
              <a:path w="4420195" h="4114800">
                <a:moveTo>
                  <a:pt x="0" y="0"/>
                </a:moveTo>
                <a:lnTo>
                  <a:pt x="4420195" y="0"/>
                </a:lnTo>
                <a:lnTo>
                  <a:pt x="442019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7" name="Freeform 7"/>
          <p:cNvSpPr/>
          <p:nvPr/>
        </p:nvSpPr>
        <p:spPr>
          <a:xfrm>
            <a:off x="13617402" y="8837395"/>
            <a:ext cx="1540821" cy="1410243"/>
          </a:xfrm>
          <a:custGeom>
            <a:avLst/>
            <a:gdLst/>
            <a:ahLst/>
            <a:cxnLst/>
            <a:rect l="l" t="t" r="r" b="b"/>
            <a:pathLst>
              <a:path w="1540821" h="1410243">
                <a:moveTo>
                  <a:pt x="0" y="0"/>
                </a:moveTo>
                <a:lnTo>
                  <a:pt x="1540820" y="0"/>
                </a:lnTo>
                <a:lnTo>
                  <a:pt x="1540820" y="1410243"/>
                </a:lnTo>
                <a:lnTo>
                  <a:pt x="0" y="1410243"/>
                </a:lnTo>
                <a:lnTo>
                  <a:pt x="0" y="0"/>
                </a:lnTo>
                <a:close/>
              </a:path>
            </a:pathLst>
          </a:custGeom>
          <a:blipFill>
            <a:blip r:embed="rId10"/>
            <a:stretch>
              <a:fillRect/>
            </a:stretch>
          </a:blipFill>
        </p:spPr>
        <p:txBody>
          <a:bodyPr/>
          <a:lstStyle/>
          <a:p>
            <a:endParaRPr lang="pt-BR"/>
          </a:p>
        </p:txBody>
      </p:sp>
      <p:sp>
        <p:nvSpPr>
          <p:cNvPr id="8" name="TextBox 8"/>
          <p:cNvSpPr txBox="1"/>
          <p:nvPr/>
        </p:nvSpPr>
        <p:spPr>
          <a:xfrm>
            <a:off x="6145889" y="279056"/>
            <a:ext cx="4001095"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Formas de pagamento:</a:t>
            </a:r>
          </a:p>
        </p:txBody>
      </p:sp>
      <p:sp>
        <p:nvSpPr>
          <p:cNvPr id="9" name="TextBox 9"/>
          <p:cNvSpPr txBox="1"/>
          <p:nvPr/>
        </p:nvSpPr>
        <p:spPr>
          <a:xfrm>
            <a:off x="2628157" y="1350273"/>
            <a:ext cx="10117934" cy="6425257"/>
          </a:xfrm>
          <a:prstGeom prst="rect">
            <a:avLst/>
          </a:prstGeom>
        </p:spPr>
        <p:txBody>
          <a:bodyPr lIns="0" tIns="0" rIns="0" bIns="0" rtlCol="0" anchor="t">
            <a:spAutoFit/>
          </a:bodyPr>
          <a:lstStyle/>
          <a:p>
            <a:pPr>
              <a:lnSpc>
                <a:spcPts val="3376"/>
              </a:lnSpc>
            </a:pPr>
            <a:endParaRPr/>
          </a:p>
          <a:p>
            <a:pPr marL="520780" lvl="1" indent="-260390">
              <a:lnSpc>
                <a:spcPts val="3376"/>
              </a:lnSpc>
              <a:buFont typeface="Arial"/>
              <a:buChar char="•"/>
            </a:pPr>
            <a:r>
              <a:rPr lang="en-US" sz="2412">
                <a:solidFill>
                  <a:srgbClr val="000000"/>
                </a:solidFill>
                <a:latin typeface="Anonymous Pro Bold"/>
              </a:rPr>
              <a:t>“Cartão de Crédito (Nacional e Internacional);</a:t>
            </a:r>
          </a:p>
          <a:p>
            <a:pPr marL="520780" lvl="1" indent="-260390">
              <a:lnSpc>
                <a:spcPts val="3376"/>
              </a:lnSpc>
              <a:buFont typeface="Arial"/>
              <a:buChar char="•"/>
            </a:pPr>
            <a:r>
              <a:rPr lang="en-US" sz="2412">
                <a:solidFill>
                  <a:srgbClr val="000000"/>
                </a:solidFill>
                <a:latin typeface="Anonymous Pro Bold"/>
              </a:rPr>
              <a:t>Boleto;</a:t>
            </a:r>
          </a:p>
          <a:p>
            <a:pPr marL="520780" lvl="1" indent="-260390" algn="just">
              <a:lnSpc>
                <a:spcPts val="3376"/>
              </a:lnSpc>
              <a:buFont typeface="Arial"/>
              <a:buChar char="•"/>
            </a:pPr>
            <a:r>
              <a:rPr lang="en-US" sz="2412">
                <a:solidFill>
                  <a:srgbClr val="000000"/>
                </a:solidFill>
                <a:latin typeface="Anonymous Pro Bold"/>
              </a:rPr>
              <a:t>PayPal;</a:t>
            </a:r>
          </a:p>
          <a:p>
            <a:pPr marL="520780" lvl="1" indent="-260390" algn="just">
              <a:lnSpc>
                <a:spcPts val="3376"/>
              </a:lnSpc>
              <a:buFont typeface="Arial"/>
              <a:buChar char="•"/>
            </a:pPr>
            <a:r>
              <a:rPr lang="en-US" sz="2412">
                <a:solidFill>
                  <a:srgbClr val="000000"/>
                </a:solidFill>
                <a:latin typeface="Anonymous Pro Bold"/>
              </a:rPr>
              <a:t>Cartões Pré-Pago (via </a:t>
            </a:r>
            <a:r>
              <a:rPr lang="en-US" sz="2412" u="sng">
                <a:solidFill>
                  <a:srgbClr val="000000"/>
                </a:solidFill>
                <a:latin typeface="Anonymous Pro Bold"/>
                <a:hlinkClick r:id="rId11" tooltip="https://www.smile.one/merchant/crunchyroll"/>
              </a:rPr>
              <a:t>SmileOne</a:t>
            </a:r>
            <a:r>
              <a:rPr lang="en-US" sz="2412">
                <a:solidFill>
                  <a:srgbClr val="000000"/>
                </a:solidFill>
                <a:latin typeface="Anonymous Pro Bold"/>
              </a:rPr>
              <a:t> ou </a:t>
            </a:r>
            <a:r>
              <a:rPr lang="en-US" sz="2412" u="sng">
                <a:solidFill>
                  <a:srgbClr val="000000"/>
                </a:solidFill>
                <a:latin typeface="Anonymous Pro Bold"/>
                <a:hlinkClick r:id="rId12" tooltip="https://www.nuuvem.com/br-pt/catalog/search/crunchyroll#"/>
              </a:rPr>
              <a:t>Nuuvem</a:t>
            </a:r>
            <a:r>
              <a:rPr lang="en-US" sz="2412">
                <a:solidFill>
                  <a:srgbClr val="000000"/>
                </a:solidFill>
                <a:latin typeface="Anonymous Pro Bold"/>
              </a:rPr>
              <a:t>);</a:t>
            </a:r>
          </a:p>
          <a:p>
            <a:pPr marL="520780" lvl="1" indent="-260390" algn="just">
              <a:lnSpc>
                <a:spcPts val="3376"/>
              </a:lnSpc>
              <a:buFont typeface="Arial"/>
              <a:buChar char="•"/>
            </a:pPr>
            <a:r>
              <a:rPr lang="en-US" sz="2412">
                <a:solidFill>
                  <a:srgbClr val="000000"/>
                </a:solidFill>
                <a:latin typeface="Anonymous Pro Bold"/>
              </a:rPr>
              <a:t>Pix (via </a:t>
            </a:r>
            <a:r>
              <a:rPr lang="en-US" sz="2412" u="sng">
                <a:solidFill>
                  <a:srgbClr val="000000"/>
                </a:solidFill>
                <a:latin typeface="Anonymous Pro Bold"/>
                <a:hlinkClick r:id="rId11" tooltip="https://www.smile.one/merchant/crunchyroll"/>
              </a:rPr>
              <a:t>SmileOne</a:t>
            </a:r>
            <a:r>
              <a:rPr lang="en-US" sz="2412">
                <a:solidFill>
                  <a:srgbClr val="000000"/>
                </a:solidFill>
                <a:latin typeface="Anonymous Pro Bold"/>
              </a:rPr>
              <a:t> ou </a:t>
            </a:r>
            <a:r>
              <a:rPr lang="en-US" sz="2412" u="sng">
                <a:solidFill>
                  <a:srgbClr val="000000"/>
                </a:solidFill>
                <a:latin typeface="Anonymous Pro Bold"/>
                <a:hlinkClick r:id="rId12" tooltip="https://www.nuuvem.com/br-pt/catalog/search/crunchyroll#"/>
              </a:rPr>
              <a:t>Nuuvem</a:t>
            </a:r>
            <a:r>
              <a:rPr lang="en-US" sz="2412">
                <a:solidFill>
                  <a:srgbClr val="000000"/>
                </a:solidFill>
                <a:latin typeface="Anonymous Pro Bold"/>
              </a:rPr>
              <a:t>);</a:t>
            </a:r>
          </a:p>
          <a:p>
            <a:pPr marL="520780" lvl="1" indent="-260390" algn="just">
              <a:lnSpc>
                <a:spcPts val="3376"/>
              </a:lnSpc>
              <a:buFont typeface="Arial"/>
              <a:buChar char="•"/>
            </a:pPr>
            <a:r>
              <a:rPr lang="en-US" sz="2412">
                <a:solidFill>
                  <a:srgbClr val="000000"/>
                </a:solidFill>
                <a:latin typeface="Anonymous Pro Bold"/>
              </a:rPr>
              <a:t>Google Play Store;</a:t>
            </a:r>
          </a:p>
          <a:p>
            <a:pPr marL="520780" lvl="1" indent="-260390" algn="just">
              <a:lnSpc>
                <a:spcPts val="3376"/>
              </a:lnSpc>
              <a:buFont typeface="Arial"/>
              <a:buChar char="•"/>
            </a:pPr>
            <a:r>
              <a:rPr lang="en-US" sz="2412">
                <a:solidFill>
                  <a:srgbClr val="000000"/>
                </a:solidFill>
                <a:latin typeface="Anonymous Pro Bold"/>
              </a:rPr>
              <a:t>Apple App Store;</a:t>
            </a:r>
          </a:p>
          <a:p>
            <a:pPr marL="520780" lvl="1" indent="-260390" algn="just">
              <a:lnSpc>
                <a:spcPts val="3376"/>
              </a:lnSpc>
              <a:buFont typeface="Arial"/>
              <a:buChar char="•"/>
            </a:pPr>
            <a:r>
              <a:rPr lang="en-US" sz="2412">
                <a:solidFill>
                  <a:srgbClr val="000000"/>
                </a:solidFill>
                <a:latin typeface="Anonymous Pro Bold"/>
              </a:rPr>
              <a:t>Clube de Benefícios Banco do Brasil”.(Arévalo, 2023)</a:t>
            </a:r>
          </a:p>
          <a:p>
            <a:pPr algn="just">
              <a:lnSpc>
                <a:spcPts val="3376"/>
              </a:lnSpc>
              <a:spcBef>
                <a:spcPct val="0"/>
              </a:spcBef>
            </a:pPr>
            <a:endParaRPr lang="en-US" sz="2412">
              <a:solidFill>
                <a:srgbClr val="000000"/>
              </a:solidFill>
              <a:latin typeface="Anonymous Pro Bold"/>
            </a:endParaRPr>
          </a:p>
          <a:p>
            <a:pPr algn="just">
              <a:lnSpc>
                <a:spcPts val="3376"/>
              </a:lnSpc>
              <a:spcBef>
                <a:spcPct val="0"/>
              </a:spcBef>
            </a:pPr>
            <a:endParaRPr lang="en-US" sz="2412">
              <a:solidFill>
                <a:srgbClr val="000000"/>
              </a:solidFill>
              <a:latin typeface="Anonymous Pro Bold"/>
            </a:endParaRPr>
          </a:p>
          <a:p>
            <a:pPr algn="ctr">
              <a:lnSpc>
                <a:spcPts val="3376"/>
              </a:lnSpc>
              <a:spcBef>
                <a:spcPct val="0"/>
              </a:spcBef>
            </a:pPr>
            <a:endParaRPr lang="en-US" sz="2412">
              <a:solidFill>
                <a:srgbClr val="000000"/>
              </a:solidFill>
              <a:latin typeface="Anonymous Pro Bold"/>
            </a:endParaRPr>
          </a:p>
          <a:p>
            <a:pPr algn="ctr">
              <a:lnSpc>
                <a:spcPts val="3376"/>
              </a:lnSpc>
              <a:spcBef>
                <a:spcPct val="0"/>
              </a:spcBef>
            </a:pPr>
            <a:r>
              <a:rPr lang="en-US" sz="2412">
                <a:solidFill>
                  <a:srgbClr val="000000"/>
                </a:solidFill>
                <a:latin typeface="Anonymous Pro Bold"/>
              </a:rPr>
              <a:t>Obs: Essas opções podem variar</a:t>
            </a:r>
          </a:p>
          <a:p>
            <a:pPr algn="ctr">
              <a:lnSpc>
                <a:spcPts val="3376"/>
              </a:lnSpc>
              <a:spcBef>
                <a:spcPct val="0"/>
              </a:spcBef>
            </a:pPr>
            <a:r>
              <a:rPr lang="en-US" sz="2412">
                <a:solidFill>
                  <a:srgbClr val="000000"/>
                </a:solidFill>
                <a:latin typeface="Anonymous Pro Bold"/>
              </a:rPr>
              <a:t>de acordo com o País e são as </a:t>
            </a:r>
          </a:p>
          <a:p>
            <a:pPr algn="ctr">
              <a:lnSpc>
                <a:spcPts val="3376"/>
              </a:lnSpc>
              <a:spcBef>
                <a:spcPct val="0"/>
              </a:spcBef>
            </a:pPr>
            <a:r>
              <a:rPr lang="en-US" sz="2412">
                <a:solidFill>
                  <a:srgbClr val="000000"/>
                </a:solidFill>
                <a:latin typeface="Anonymous Pro Bold"/>
              </a:rPr>
              <a:t>mesmas em ambas as versões.</a:t>
            </a:r>
          </a:p>
        </p:txBody>
      </p:sp>
      <p:sp>
        <p:nvSpPr>
          <p:cNvPr id="10" name="TextBox 10"/>
          <p:cNvSpPr txBox="1"/>
          <p:nvPr/>
        </p:nvSpPr>
        <p:spPr>
          <a:xfrm>
            <a:off x="14387812" y="2755404"/>
            <a:ext cx="2426111" cy="1790859"/>
          </a:xfrm>
          <a:prstGeom prst="rect">
            <a:avLst/>
          </a:prstGeom>
        </p:spPr>
        <p:txBody>
          <a:bodyPr lIns="0" tIns="0" rIns="0" bIns="0" rtlCol="0" anchor="t">
            <a:spAutoFit/>
          </a:bodyPr>
          <a:lstStyle/>
          <a:p>
            <a:pPr algn="ctr">
              <a:lnSpc>
                <a:spcPts val="2091"/>
              </a:lnSpc>
            </a:pPr>
            <a:r>
              <a:rPr lang="en-US" sz="1493">
                <a:solidFill>
                  <a:srgbClr val="000000"/>
                </a:solidFill>
                <a:latin typeface="Anonymous Pro Bold"/>
              </a:rPr>
              <a:t>Mais informações em: </a:t>
            </a:r>
          </a:p>
          <a:p>
            <a:pPr algn="ctr">
              <a:lnSpc>
                <a:spcPts val="2091"/>
              </a:lnSpc>
              <a:spcBef>
                <a:spcPct val="0"/>
              </a:spcBef>
            </a:pPr>
            <a:r>
              <a:rPr lang="en-US" sz="1493" u="sng">
                <a:solidFill>
                  <a:srgbClr val="000000"/>
                </a:solidFill>
                <a:latin typeface="Anonymous Pro Bold"/>
                <a:hlinkClick r:id="rId13" tooltip="https://help.crunchyroll.com/hc/pt/articles/18812304848148-Que-m%C3%A9todos-de-pagamento-s%C3%A3o-aceitos-"/>
              </a:rPr>
              <a:t>https://help.crunchyroll.com/hc/pt/articles/18812304848148-Que-m%C3%A9todos-de-pagamento-s%C3%A3o-aceitos-</a:t>
            </a:r>
          </a:p>
        </p:txBody>
      </p:sp>
      <p:sp>
        <p:nvSpPr>
          <p:cNvPr id="11" name="TextBox 11"/>
          <p:cNvSpPr txBox="1"/>
          <p:nvPr/>
        </p:nvSpPr>
        <p:spPr>
          <a:xfrm>
            <a:off x="5457253" y="8862541"/>
            <a:ext cx="6588145" cy="743894"/>
          </a:xfrm>
          <a:prstGeom prst="rect">
            <a:avLst/>
          </a:prstGeom>
        </p:spPr>
        <p:txBody>
          <a:bodyPr lIns="0" tIns="0" rIns="0" bIns="0" rtlCol="0" anchor="t">
            <a:spAutoFit/>
          </a:bodyPr>
          <a:lstStyle/>
          <a:p>
            <a:pPr algn="ctr">
              <a:lnSpc>
                <a:spcPts val="2994"/>
              </a:lnSpc>
              <a:spcBef>
                <a:spcPct val="0"/>
              </a:spcBef>
            </a:pPr>
            <a:r>
              <a:rPr lang="en-US" sz="2138">
                <a:solidFill>
                  <a:srgbClr val="000000"/>
                </a:solidFill>
                <a:latin typeface="Anonymous Pro Bold"/>
              </a:rPr>
              <a:t>As opções de pagamento são exatamente as mesmas em ambas as versões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6492" y="-276142"/>
            <a:ext cx="3665829" cy="1955109"/>
          </a:xfrm>
          <a:custGeom>
            <a:avLst/>
            <a:gdLst/>
            <a:ahLst/>
            <a:cxnLst/>
            <a:rect l="l" t="t" r="r" b="b"/>
            <a:pathLst>
              <a:path w="3665829" h="1955109">
                <a:moveTo>
                  <a:pt x="0" y="0"/>
                </a:moveTo>
                <a:lnTo>
                  <a:pt x="3665829" y="0"/>
                </a:lnTo>
                <a:lnTo>
                  <a:pt x="3665829" y="1955108"/>
                </a:lnTo>
                <a:lnTo>
                  <a:pt x="0" y="1955108"/>
                </a:lnTo>
                <a:lnTo>
                  <a:pt x="0" y="0"/>
                </a:lnTo>
                <a:close/>
              </a:path>
            </a:pathLst>
          </a:custGeom>
          <a:blipFill>
            <a:blip r:embed="rId2"/>
            <a:stretch>
              <a:fillRect/>
            </a:stretch>
          </a:blipFill>
        </p:spPr>
        <p:txBody>
          <a:bodyPr/>
          <a:lstStyle/>
          <a:p>
            <a:endParaRPr lang="pt-BR"/>
          </a:p>
        </p:txBody>
      </p:sp>
      <p:sp>
        <p:nvSpPr>
          <p:cNvPr id="3" name="Freeform 3"/>
          <p:cNvSpPr/>
          <p:nvPr/>
        </p:nvSpPr>
        <p:spPr>
          <a:xfrm>
            <a:off x="15334363" y="8099556"/>
            <a:ext cx="2841009" cy="2187444"/>
          </a:xfrm>
          <a:custGeom>
            <a:avLst/>
            <a:gdLst/>
            <a:ahLst/>
            <a:cxnLst/>
            <a:rect l="l" t="t" r="r" b="b"/>
            <a:pathLst>
              <a:path w="2841009" h="2187444">
                <a:moveTo>
                  <a:pt x="0" y="0"/>
                </a:moveTo>
                <a:lnTo>
                  <a:pt x="2841009" y="0"/>
                </a:lnTo>
                <a:lnTo>
                  <a:pt x="2841009" y="2187444"/>
                </a:lnTo>
                <a:lnTo>
                  <a:pt x="0" y="2187444"/>
                </a:lnTo>
                <a:lnTo>
                  <a:pt x="0" y="0"/>
                </a:lnTo>
                <a:close/>
              </a:path>
            </a:pathLst>
          </a:custGeom>
          <a:blipFill>
            <a:blip r:embed="rId3"/>
            <a:stretch>
              <a:fillRect/>
            </a:stretch>
          </a:blipFill>
        </p:spPr>
        <p:txBody>
          <a:bodyPr/>
          <a:lstStyle/>
          <a:p>
            <a:endParaRPr lang="pt-BR"/>
          </a:p>
        </p:txBody>
      </p:sp>
      <p:sp>
        <p:nvSpPr>
          <p:cNvPr id="4" name="Freeform 4"/>
          <p:cNvSpPr/>
          <p:nvPr/>
        </p:nvSpPr>
        <p:spPr>
          <a:xfrm flipH="1">
            <a:off x="0" y="3998371"/>
            <a:ext cx="2690411" cy="6288629"/>
          </a:xfrm>
          <a:custGeom>
            <a:avLst/>
            <a:gdLst/>
            <a:ahLst/>
            <a:cxnLst/>
            <a:rect l="l" t="t" r="r" b="b"/>
            <a:pathLst>
              <a:path w="2690411" h="6288629">
                <a:moveTo>
                  <a:pt x="2690411" y="0"/>
                </a:moveTo>
                <a:lnTo>
                  <a:pt x="0" y="0"/>
                </a:lnTo>
                <a:lnTo>
                  <a:pt x="0" y="6288629"/>
                </a:lnTo>
                <a:lnTo>
                  <a:pt x="2690411" y="6288629"/>
                </a:lnTo>
                <a:lnTo>
                  <a:pt x="2690411" y="0"/>
                </a:lnTo>
                <a:close/>
              </a:path>
            </a:pathLst>
          </a:custGeom>
          <a:blipFill>
            <a:blip r:embed="rId4"/>
            <a:stretch>
              <a:fillRect/>
            </a:stretch>
          </a:blipFill>
        </p:spPr>
        <p:txBody>
          <a:bodyPr/>
          <a:lstStyle/>
          <a:p>
            <a:endParaRPr lang="pt-BR"/>
          </a:p>
        </p:txBody>
      </p:sp>
      <p:sp>
        <p:nvSpPr>
          <p:cNvPr id="5" name="TextBox 5"/>
          <p:cNvSpPr txBox="1"/>
          <p:nvPr/>
        </p:nvSpPr>
        <p:spPr>
          <a:xfrm>
            <a:off x="4674574" y="279056"/>
            <a:ext cx="6943725"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Funcionalidades exclusivas: Web e App</a:t>
            </a:r>
          </a:p>
        </p:txBody>
      </p:sp>
      <p:sp>
        <p:nvSpPr>
          <p:cNvPr id="6" name="TextBox 6"/>
          <p:cNvSpPr txBox="1"/>
          <p:nvPr/>
        </p:nvSpPr>
        <p:spPr>
          <a:xfrm>
            <a:off x="10070879" y="1453745"/>
            <a:ext cx="5153821"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App Mobile:</a:t>
            </a:r>
          </a:p>
        </p:txBody>
      </p:sp>
      <p:sp>
        <p:nvSpPr>
          <p:cNvPr id="7" name="TextBox 7"/>
          <p:cNvSpPr txBox="1"/>
          <p:nvPr/>
        </p:nvSpPr>
        <p:spPr>
          <a:xfrm>
            <a:off x="9630089" y="2637959"/>
            <a:ext cx="7393002" cy="5130635"/>
          </a:xfrm>
          <a:prstGeom prst="rect">
            <a:avLst/>
          </a:prstGeom>
        </p:spPr>
        <p:txBody>
          <a:bodyPr lIns="0" tIns="0" rIns="0" bIns="0" rtlCol="0" anchor="t">
            <a:spAutoFit/>
          </a:bodyPr>
          <a:lstStyle/>
          <a:p>
            <a:pPr marL="477227" lvl="1" indent="-238614" algn="just">
              <a:lnSpc>
                <a:spcPts val="3094"/>
              </a:lnSpc>
              <a:buFont typeface="Arial"/>
              <a:buChar char="•"/>
            </a:pPr>
            <a:r>
              <a:rPr lang="en-US" sz="2210" dirty="0">
                <a:solidFill>
                  <a:srgbClr val="000000"/>
                </a:solidFill>
                <a:latin typeface="Anonymous Pro Bold"/>
              </a:rPr>
              <a:t>A </a:t>
            </a:r>
            <a:r>
              <a:rPr lang="en-US" sz="2210" dirty="0" err="1">
                <a:solidFill>
                  <a:srgbClr val="000000"/>
                </a:solidFill>
                <a:latin typeface="Anonymous Pro Bold"/>
              </a:rPr>
              <a:t>opção</a:t>
            </a:r>
            <a:r>
              <a:rPr lang="en-US" sz="2210" dirty="0">
                <a:solidFill>
                  <a:srgbClr val="000000"/>
                </a:solidFill>
                <a:latin typeface="Anonymous Pro Bold"/>
              </a:rPr>
              <a:t> de </a:t>
            </a:r>
            <a:r>
              <a:rPr lang="en-US" sz="2210" dirty="0" err="1">
                <a:solidFill>
                  <a:srgbClr val="000000"/>
                </a:solidFill>
                <a:latin typeface="Anonymous Pro Bold"/>
              </a:rPr>
              <a:t>ler</a:t>
            </a:r>
            <a:r>
              <a:rPr lang="en-US" sz="2210" dirty="0">
                <a:solidFill>
                  <a:srgbClr val="000000"/>
                </a:solidFill>
                <a:latin typeface="Anonymous Pro Bold"/>
              </a:rPr>
              <a:t> o </a:t>
            </a:r>
            <a:r>
              <a:rPr lang="en-US" sz="2210" dirty="0" err="1">
                <a:solidFill>
                  <a:srgbClr val="000000"/>
                </a:solidFill>
                <a:latin typeface="Anonymous Pro Bold"/>
              </a:rPr>
              <a:t>mangá</a:t>
            </a:r>
            <a:r>
              <a:rPr lang="en-US" sz="2210" dirty="0">
                <a:solidFill>
                  <a:srgbClr val="000000"/>
                </a:solidFill>
                <a:latin typeface="Anonymous Pro Bold"/>
              </a:rPr>
              <a:t> </a:t>
            </a:r>
            <a:r>
              <a:rPr lang="en-US" sz="2210" dirty="0" err="1">
                <a:solidFill>
                  <a:srgbClr val="000000"/>
                </a:solidFill>
                <a:latin typeface="Anonymous Pro Bold"/>
              </a:rPr>
              <a:t>não</a:t>
            </a:r>
            <a:r>
              <a:rPr lang="en-US" sz="2210" dirty="0">
                <a:solidFill>
                  <a:srgbClr val="000000"/>
                </a:solidFill>
                <a:latin typeface="Anonymous Pro Bold"/>
              </a:rPr>
              <a:t> </a:t>
            </a:r>
            <a:r>
              <a:rPr lang="en-US" sz="2210" dirty="0" err="1">
                <a:solidFill>
                  <a:srgbClr val="000000"/>
                </a:solidFill>
                <a:latin typeface="Anonymous Pro Bold"/>
              </a:rPr>
              <a:t>está</a:t>
            </a:r>
            <a:r>
              <a:rPr lang="en-US" sz="2210" dirty="0">
                <a:solidFill>
                  <a:srgbClr val="000000"/>
                </a:solidFill>
                <a:latin typeface="Anonymous Pro Bold"/>
              </a:rPr>
              <a:t> </a:t>
            </a:r>
            <a:r>
              <a:rPr lang="en-US" sz="2210" dirty="0" err="1">
                <a:solidFill>
                  <a:srgbClr val="000000"/>
                </a:solidFill>
                <a:latin typeface="Anonymous Pro Bold"/>
              </a:rPr>
              <a:t>disponível</a:t>
            </a:r>
            <a:r>
              <a:rPr lang="en-US" sz="2210" dirty="0">
                <a:solidFill>
                  <a:srgbClr val="000000"/>
                </a:solidFill>
                <a:latin typeface="Anonymous Pro Bold"/>
              </a:rPr>
              <a:t>, </a:t>
            </a:r>
            <a:r>
              <a:rPr lang="en-US" sz="2210" dirty="0" err="1">
                <a:solidFill>
                  <a:srgbClr val="000000"/>
                </a:solidFill>
                <a:latin typeface="Anonymous Pro Bold"/>
              </a:rPr>
              <a:t>sendo</a:t>
            </a:r>
            <a:r>
              <a:rPr lang="en-US" sz="2210" dirty="0">
                <a:solidFill>
                  <a:srgbClr val="000000"/>
                </a:solidFill>
                <a:latin typeface="Anonymous Pro Bold"/>
              </a:rPr>
              <a:t> </a:t>
            </a:r>
            <a:r>
              <a:rPr lang="en-US" sz="2210" dirty="0" err="1">
                <a:solidFill>
                  <a:srgbClr val="000000"/>
                </a:solidFill>
                <a:latin typeface="Anonymous Pro Bold"/>
              </a:rPr>
              <a:t>necessário</a:t>
            </a:r>
            <a:r>
              <a:rPr lang="en-US" sz="2210" dirty="0">
                <a:solidFill>
                  <a:srgbClr val="000000"/>
                </a:solidFill>
                <a:latin typeface="Anonymous Pro Bold"/>
              </a:rPr>
              <a:t> </a:t>
            </a:r>
            <a:r>
              <a:rPr lang="en-US" sz="2210" dirty="0" err="1">
                <a:solidFill>
                  <a:srgbClr val="000000"/>
                </a:solidFill>
                <a:latin typeface="Anonymous Pro Bold"/>
              </a:rPr>
              <a:t>fazer</a:t>
            </a:r>
            <a:r>
              <a:rPr lang="en-US" sz="2210" dirty="0">
                <a:solidFill>
                  <a:srgbClr val="000000"/>
                </a:solidFill>
                <a:latin typeface="Anonymous Pro Bold"/>
              </a:rPr>
              <a:t> o download de outro App (Crunchyroll </a:t>
            </a:r>
            <a:r>
              <a:rPr lang="en-US" sz="2210" dirty="0" err="1">
                <a:solidFill>
                  <a:srgbClr val="000000"/>
                </a:solidFill>
                <a:latin typeface="Anonymous Pro Bold"/>
              </a:rPr>
              <a:t>mangá</a:t>
            </a:r>
            <a:r>
              <a:rPr lang="en-US" sz="2210" dirty="0">
                <a:solidFill>
                  <a:srgbClr val="000000"/>
                </a:solidFill>
                <a:latin typeface="Anonymous Pro Bold"/>
              </a:rPr>
              <a:t>).</a:t>
            </a:r>
          </a:p>
          <a:p>
            <a:pPr marL="477227" lvl="1" indent="-238614" algn="just">
              <a:lnSpc>
                <a:spcPts val="3094"/>
              </a:lnSpc>
              <a:buFont typeface="Arial"/>
              <a:buChar char="•"/>
            </a:pPr>
            <a:r>
              <a:rPr lang="en-US" sz="2210" dirty="0" err="1">
                <a:solidFill>
                  <a:srgbClr val="000000"/>
                </a:solidFill>
                <a:latin typeface="Anonymous Pro Bold"/>
              </a:rPr>
              <a:t>Não</a:t>
            </a:r>
            <a:r>
              <a:rPr lang="en-US" sz="2210" dirty="0">
                <a:solidFill>
                  <a:srgbClr val="000000"/>
                </a:solidFill>
                <a:latin typeface="Anonymous Pro Bold"/>
              </a:rPr>
              <a:t> </a:t>
            </a:r>
            <a:r>
              <a:rPr lang="en-US" sz="2210" dirty="0" err="1">
                <a:solidFill>
                  <a:srgbClr val="000000"/>
                </a:solidFill>
                <a:latin typeface="Anonymous Pro Bold"/>
              </a:rPr>
              <a:t>tem</a:t>
            </a:r>
            <a:r>
              <a:rPr lang="en-US" sz="2210" dirty="0">
                <a:solidFill>
                  <a:srgbClr val="000000"/>
                </a:solidFill>
                <a:latin typeface="Anonymous Pro Bold"/>
              </a:rPr>
              <a:t> a </a:t>
            </a:r>
            <a:r>
              <a:rPr lang="en-US" sz="2210" dirty="0" err="1">
                <a:solidFill>
                  <a:srgbClr val="000000"/>
                </a:solidFill>
                <a:latin typeface="Anonymous Pro Bold"/>
              </a:rPr>
              <a:t>opção</a:t>
            </a:r>
            <a:r>
              <a:rPr lang="en-US" sz="2210" dirty="0">
                <a:solidFill>
                  <a:srgbClr val="000000"/>
                </a:solidFill>
                <a:latin typeface="Anonymous Pro Bold"/>
              </a:rPr>
              <a:t> “Loja”, </a:t>
            </a:r>
            <a:r>
              <a:rPr lang="en-US" sz="2210" dirty="0" err="1">
                <a:solidFill>
                  <a:srgbClr val="000000"/>
                </a:solidFill>
                <a:latin typeface="Anonymous Pro Bold"/>
              </a:rPr>
              <a:t>sendo</a:t>
            </a:r>
            <a:r>
              <a:rPr lang="en-US" sz="2210" dirty="0">
                <a:solidFill>
                  <a:srgbClr val="000000"/>
                </a:solidFill>
                <a:latin typeface="Anonymous Pro Bold"/>
              </a:rPr>
              <a:t> </a:t>
            </a:r>
            <a:r>
              <a:rPr lang="en-US" sz="2210" dirty="0" err="1">
                <a:solidFill>
                  <a:srgbClr val="000000"/>
                </a:solidFill>
                <a:latin typeface="Anonymous Pro Bold"/>
              </a:rPr>
              <a:t>esta</a:t>
            </a:r>
            <a:r>
              <a:rPr lang="en-US" sz="2210" dirty="0">
                <a:solidFill>
                  <a:srgbClr val="000000"/>
                </a:solidFill>
                <a:latin typeface="Anonymous Pro Bold"/>
              </a:rPr>
              <a:t> </a:t>
            </a:r>
            <a:r>
              <a:rPr lang="en-US" sz="2210" dirty="0" err="1">
                <a:solidFill>
                  <a:srgbClr val="000000"/>
                </a:solidFill>
                <a:latin typeface="Anonymous Pro Bold"/>
              </a:rPr>
              <a:t>apenas</a:t>
            </a:r>
            <a:r>
              <a:rPr lang="en-US" sz="2210" dirty="0">
                <a:solidFill>
                  <a:srgbClr val="000000"/>
                </a:solidFill>
                <a:latin typeface="Anonymous Pro Bold"/>
              </a:rPr>
              <a:t> </a:t>
            </a:r>
            <a:r>
              <a:rPr lang="en-US" sz="2210" dirty="0" err="1">
                <a:solidFill>
                  <a:srgbClr val="000000"/>
                </a:solidFill>
                <a:latin typeface="Anonymous Pro Bold"/>
              </a:rPr>
              <a:t>disponível</a:t>
            </a:r>
            <a:r>
              <a:rPr lang="en-US" sz="2210" dirty="0">
                <a:solidFill>
                  <a:srgbClr val="000000"/>
                </a:solidFill>
                <a:latin typeface="Anonymous Pro Bold"/>
              </a:rPr>
              <a:t> para a </a:t>
            </a:r>
            <a:r>
              <a:rPr lang="en-US" sz="2210" dirty="0" err="1">
                <a:solidFill>
                  <a:srgbClr val="000000"/>
                </a:solidFill>
                <a:latin typeface="Anonymous Pro Bold"/>
              </a:rPr>
              <a:t>versão</a:t>
            </a:r>
            <a:r>
              <a:rPr lang="en-US" sz="2210" dirty="0">
                <a:solidFill>
                  <a:srgbClr val="000000"/>
                </a:solidFill>
                <a:latin typeface="Anonymous Pro Bold"/>
              </a:rPr>
              <a:t> Web.</a:t>
            </a:r>
          </a:p>
          <a:p>
            <a:pPr marL="477227" lvl="1" indent="-238614" algn="just">
              <a:lnSpc>
                <a:spcPts val="3094"/>
              </a:lnSpc>
              <a:buFont typeface="Arial"/>
              <a:buChar char="•"/>
            </a:pPr>
            <a:r>
              <a:rPr lang="en-US" sz="2210" dirty="0" err="1">
                <a:solidFill>
                  <a:srgbClr val="000000"/>
                </a:solidFill>
                <a:latin typeface="Anonymous Pro Bold"/>
              </a:rPr>
              <a:t>Não</a:t>
            </a:r>
            <a:r>
              <a:rPr lang="en-US" sz="2210" dirty="0">
                <a:solidFill>
                  <a:srgbClr val="000000"/>
                </a:solidFill>
                <a:latin typeface="Anonymous Pro Bold"/>
              </a:rPr>
              <a:t> </a:t>
            </a:r>
            <a:r>
              <a:rPr lang="en-US" sz="2210" dirty="0" err="1">
                <a:solidFill>
                  <a:srgbClr val="000000"/>
                </a:solidFill>
                <a:latin typeface="Anonymous Pro Bold"/>
              </a:rPr>
              <a:t>tem</a:t>
            </a:r>
            <a:r>
              <a:rPr lang="en-US" sz="2210" dirty="0">
                <a:solidFill>
                  <a:srgbClr val="000000"/>
                </a:solidFill>
                <a:latin typeface="Anonymous Pro Bold"/>
              </a:rPr>
              <a:t> a </a:t>
            </a:r>
            <a:r>
              <a:rPr lang="en-US" sz="2210" dirty="0" err="1">
                <a:solidFill>
                  <a:srgbClr val="000000"/>
                </a:solidFill>
                <a:latin typeface="Anonymous Pro Bold"/>
              </a:rPr>
              <a:t>opção</a:t>
            </a:r>
            <a:r>
              <a:rPr lang="en-US" sz="2210" dirty="0">
                <a:solidFill>
                  <a:srgbClr val="000000"/>
                </a:solidFill>
                <a:latin typeface="Anonymous Pro Bold"/>
              </a:rPr>
              <a:t> “</a:t>
            </a:r>
            <a:r>
              <a:rPr lang="en-US" sz="2210" dirty="0" err="1">
                <a:solidFill>
                  <a:srgbClr val="000000"/>
                </a:solidFill>
                <a:latin typeface="Anonymous Pro Bold"/>
              </a:rPr>
              <a:t>Novidades</a:t>
            </a:r>
            <a:r>
              <a:rPr lang="en-US" sz="2210" dirty="0">
                <a:solidFill>
                  <a:srgbClr val="000000"/>
                </a:solidFill>
                <a:latin typeface="Anonymous Pro Bold"/>
              </a:rPr>
              <a:t>” (</a:t>
            </a:r>
            <a:r>
              <a:rPr lang="en-US" sz="2210" dirty="0" err="1">
                <a:solidFill>
                  <a:srgbClr val="000000"/>
                </a:solidFill>
                <a:latin typeface="Anonymous Pro Bold"/>
              </a:rPr>
              <a:t>onde</a:t>
            </a:r>
            <a:r>
              <a:rPr lang="en-US" sz="2210" dirty="0">
                <a:solidFill>
                  <a:srgbClr val="000000"/>
                </a:solidFill>
                <a:latin typeface="Anonymous Pro Bold"/>
              </a:rPr>
              <a:t> se </a:t>
            </a:r>
            <a:r>
              <a:rPr lang="en-US" sz="2210" dirty="0" err="1">
                <a:solidFill>
                  <a:srgbClr val="000000"/>
                </a:solidFill>
                <a:latin typeface="Anonymous Pro Bold"/>
              </a:rPr>
              <a:t>encontram</a:t>
            </a:r>
            <a:r>
              <a:rPr lang="en-US" sz="2210" dirty="0">
                <a:solidFill>
                  <a:srgbClr val="000000"/>
                </a:solidFill>
                <a:latin typeface="Anonymous Pro Bold"/>
              </a:rPr>
              <a:t> </a:t>
            </a:r>
            <a:r>
              <a:rPr lang="en-US" sz="2210" dirty="0" err="1">
                <a:solidFill>
                  <a:srgbClr val="000000"/>
                </a:solidFill>
                <a:latin typeface="Anonymous Pro Bold"/>
              </a:rPr>
              <a:t>todas</a:t>
            </a:r>
            <a:r>
              <a:rPr lang="en-US" sz="2210" dirty="0">
                <a:solidFill>
                  <a:srgbClr val="000000"/>
                </a:solidFill>
                <a:latin typeface="Anonymous Pro Bold"/>
              </a:rPr>
              <a:t> as </a:t>
            </a:r>
            <a:r>
              <a:rPr lang="en-US" sz="2210" dirty="0" err="1">
                <a:solidFill>
                  <a:srgbClr val="000000"/>
                </a:solidFill>
                <a:latin typeface="Anonymous Pro Bold"/>
              </a:rPr>
              <a:t>notícias</a:t>
            </a:r>
            <a:r>
              <a:rPr lang="en-US" sz="2210" dirty="0">
                <a:solidFill>
                  <a:srgbClr val="000000"/>
                </a:solidFill>
                <a:latin typeface="Anonymous Pro Bold"/>
              </a:rPr>
              <a:t>,  anime awards, </a:t>
            </a:r>
            <a:r>
              <a:rPr lang="en-US" sz="2210" dirty="0" err="1">
                <a:solidFill>
                  <a:srgbClr val="000000"/>
                </a:solidFill>
                <a:latin typeface="Anonymous Pro Bold"/>
              </a:rPr>
              <a:t>crunchyroll</a:t>
            </a:r>
            <a:r>
              <a:rPr lang="en-US" sz="2210" dirty="0">
                <a:solidFill>
                  <a:srgbClr val="000000"/>
                </a:solidFill>
                <a:latin typeface="Anonymous Pro Bold"/>
              </a:rPr>
              <a:t> expo e anime movie night).</a:t>
            </a:r>
            <a:r>
              <a:rPr lang="en-US" sz="2210" dirty="0" err="1">
                <a:solidFill>
                  <a:srgbClr val="000000"/>
                </a:solidFill>
                <a:latin typeface="Anonymous Pro Bold"/>
              </a:rPr>
              <a:t>Obs</a:t>
            </a:r>
            <a:r>
              <a:rPr lang="en-US" sz="2210" dirty="0">
                <a:solidFill>
                  <a:srgbClr val="000000"/>
                </a:solidFill>
                <a:latin typeface="Anonymous Pro Bold"/>
              </a:rPr>
              <a:t>: o movie night </a:t>
            </a:r>
            <a:r>
              <a:rPr lang="en-US" sz="2210" dirty="0" err="1">
                <a:solidFill>
                  <a:srgbClr val="000000"/>
                </a:solidFill>
                <a:latin typeface="Anonymous Pro Bold"/>
              </a:rPr>
              <a:t>está</a:t>
            </a:r>
            <a:r>
              <a:rPr lang="en-US" sz="2210" dirty="0">
                <a:solidFill>
                  <a:srgbClr val="000000"/>
                </a:solidFill>
                <a:latin typeface="Anonymous Pro Bold"/>
              </a:rPr>
              <a:t> </a:t>
            </a:r>
            <a:r>
              <a:rPr lang="en-US" sz="2210" dirty="0" err="1">
                <a:solidFill>
                  <a:srgbClr val="000000"/>
                </a:solidFill>
                <a:latin typeface="Anonymous Pro Bold"/>
              </a:rPr>
              <a:t>disponível</a:t>
            </a:r>
            <a:r>
              <a:rPr lang="en-US" sz="2210" dirty="0">
                <a:solidFill>
                  <a:srgbClr val="000000"/>
                </a:solidFill>
                <a:latin typeface="Anonymous Pro Bold"/>
              </a:rPr>
              <a:t> </a:t>
            </a:r>
            <a:r>
              <a:rPr lang="en-US" sz="2210" dirty="0" err="1">
                <a:solidFill>
                  <a:srgbClr val="000000"/>
                </a:solidFill>
                <a:latin typeface="Anonymous Pro Bold"/>
              </a:rPr>
              <a:t>apenas</a:t>
            </a:r>
            <a:r>
              <a:rPr lang="en-US" sz="2210" dirty="0">
                <a:solidFill>
                  <a:srgbClr val="000000"/>
                </a:solidFill>
                <a:latin typeface="Anonymous Pro Bold"/>
              </a:rPr>
              <a:t> para </a:t>
            </a:r>
            <a:r>
              <a:rPr lang="en-US" sz="2210" dirty="0" err="1">
                <a:solidFill>
                  <a:srgbClr val="000000"/>
                </a:solidFill>
                <a:latin typeface="Anonymous Pro Bold"/>
              </a:rPr>
              <a:t>alguns</a:t>
            </a:r>
            <a:r>
              <a:rPr lang="en-US" sz="2210" dirty="0">
                <a:solidFill>
                  <a:srgbClr val="000000"/>
                </a:solidFill>
                <a:latin typeface="Anonymous Pro Bold"/>
              </a:rPr>
              <a:t> </a:t>
            </a:r>
            <a:r>
              <a:rPr lang="en-US" sz="2210" dirty="0" err="1">
                <a:solidFill>
                  <a:srgbClr val="000000"/>
                </a:solidFill>
                <a:latin typeface="Anonymous Pro Bold"/>
              </a:rPr>
              <a:t>países</a:t>
            </a:r>
            <a:r>
              <a:rPr lang="en-US" sz="2210" dirty="0">
                <a:solidFill>
                  <a:srgbClr val="000000"/>
                </a:solidFill>
                <a:latin typeface="Anonymous Pro Bold"/>
              </a:rPr>
              <a:t>.</a:t>
            </a:r>
          </a:p>
          <a:p>
            <a:pPr marL="477227" lvl="1" indent="-238614" algn="just">
              <a:lnSpc>
                <a:spcPts val="3094"/>
              </a:lnSpc>
              <a:buFont typeface="Arial"/>
              <a:buChar char="•"/>
            </a:pPr>
            <a:r>
              <a:rPr lang="en-US" sz="2210" dirty="0">
                <a:solidFill>
                  <a:srgbClr val="000000"/>
                </a:solidFill>
                <a:latin typeface="Anonymous Pro Bold"/>
              </a:rPr>
              <a:t>Modo de </a:t>
            </a:r>
            <a:r>
              <a:rPr lang="en-US" sz="2210" dirty="0" err="1">
                <a:solidFill>
                  <a:srgbClr val="000000"/>
                </a:solidFill>
                <a:latin typeface="Anonymous Pro Bold"/>
              </a:rPr>
              <a:t>transmissão</a:t>
            </a:r>
            <a:r>
              <a:rPr lang="en-US" sz="2210" dirty="0">
                <a:solidFill>
                  <a:srgbClr val="000000"/>
                </a:solidFill>
                <a:latin typeface="Anonymous Pro Bold"/>
              </a:rPr>
              <a:t> para </a:t>
            </a:r>
            <a:r>
              <a:rPr lang="en-US" sz="2210" dirty="0" err="1">
                <a:solidFill>
                  <a:srgbClr val="000000"/>
                </a:solidFill>
                <a:latin typeface="Anonymous Pro Bold"/>
              </a:rPr>
              <a:t>televisão</a:t>
            </a:r>
            <a:r>
              <a:rPr lang="en-US" sz="2210" dirty="0">
                <a:solidFill>
                  <a:srgbClr val="000000"/>
                </a:solidFill>
                <a:latin typeface="Anonymous Pro Bold"/>
              </a:rPr>
              <a:t>: </a:t>
            </a:r>
            <a:r>
              <a:rPr lang="en-US" sz="2210" dirty="0" err="1">
                <a:solidFill>
                  <a:srgbClr val="000000"/>
                </a:solidFill>
                <a:latin typeface="Anonymous Pro Bold"/>
              </a:rPr>
              <a:t>existe</a:t>
            </a:r>
            <a:r>
              <a:rPr lang="en-US" sz="2210" dirty="0">
                <a:solidFill>
                  <a:srgbClr val="000000"/>
                </a:solidFill>
                <a:latin typeface="Anonymous Pro Bold"/>
              </a:rPr>
              <a:t> </a:t>
            </a:r>
            <a:r>
              <a:rPr lang="en-US" sz="2210" dirty="0" err="1">
                <a:solidFill>
                  <a:srgbClr val="000000"/>
                </a:solidFill>
                <a:latin typeface="Anonymous Pro Bold"/>
              </a:rPr>
              <a:t>apenas</a:t>
            </a:r>
            <a:r>
              <a:rPr lang="en-US" sz="2210" dirty="0">
                <a:solidFill>
                  <a:srgbClr val="000000"/>
                </a:solidFill>
                <a:latin typeface="Anonymous Pro Bold"/>
              </a:rPr>
              <a:t> para mobile.</a:t>
            </a:r>
          </a:p>
          <a:p>
            <a:pPr marL="477227" lvl="1" indent="-238614" algn="just">
              <a:lnSpc>
                <a:spcPts val="3094"/>
              </a:lnSpc>
              <a:buFont typeface="Arial"/>
              <a:buChar char="•"/>
            </a:pPr>
            <a:r>
              <a:rPr lang="en-US" sz="2210" dirty="0" err="1">
                <a:solidFill>
                  <a:srgbClr val="000000"/>
                </a:solidFill>
                <a:latin typeface="Anonymous Pro Bold"/>
              </a:rPr>
              <a:t>Opção</a:t>
            </a:r>
            <a:r>
              <a:rPr lang="en-US" sz="2210" dirty="0">
                <a:solidFill>
                  <a:srgbClr val="000000"/>
                </a:solidFill>
                <a:latin typeface="Anonymous Pro Bold"/>
              </a:rPr>
              <a:t> de “</a:t>
            </a:r>
            <a:r>
              <a:rPr lang="en-US" sz="2210" dirty="0" err="1">
                <a:solidFill>
                  <a:srgbClr val="000000"/>
                </a:solidFill>
                <a:latin typeface="Anonymous Pro Bold"/>
              </a:rPr>
              <a:t>rotacionar</a:t>
            </a:r>
            <a:r>
              <a:rPr lang="en-US" sz="2210" dirty="0">
                <a:solidFill>
                  <a:srgbClr val="000000"/>
                </a:solidFill>
                <a:latin typeface="Anonymous Pro Bold"/>
              </a:rPr>
              <a:t>” a </a:t>
            </a:r>
            <a:r>
              <a:rPr lang="en-US" sz="2210" dirty="0" err="1">
                <a:solidFill>
                  <a:srgbClr val="000000"/>
                </a:solidFill>
                <a:latin typeface="Anonymous Pro Bold"/>
              </a:rPr>
              <a:t>tela</a:t>
            </a:r>
            <a:r>
              <a:rPr lang="en-US" sz="2210" dirty="0">
                <a:solidFill>
                  <a:srgbClr val="000000"/>
                </a:solidFill>
                <a:latin typeface="Anonymous Pro Bold"/>
              </a:rPr>
              <a:t>.</a:t>
            </a:r>
          </a:p>
        </p:txBody>
      </p:sp>
      <p:sp>
        <p:nvSpPr>
          <p:cNvPr id="8" name="TextBox 8"/>
          <p:cNvSpPr txBox="1"/>
          <p:nvPr/>
        </p:nvSpPr>
        <p:spPr>
          <a:xfrm>
            <a:off x="2825259" y="1453745"/>
            <a:ext cx="2270224"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Site Web: </a:t>
            </a:r>
          </a:p>
        </p:txBody>
      </p:sp>
      <p:sp>
        <p:nvSpPr>
          <p:cNvPr id="9" name="TextBox 9"/>
          <p:cNvSpPr txBox="1"/>
          <p:nvPr/>
        </p:nvSpPr>
        <p:spPr>
          <a:xfrm>
            <a:off x="1606422" y="3006481"/>
            <a:ext cx="5022839" cy="3190089"/>
          </a:xfrm>
          <a:prstGeom prst="rect">
            <a:avLst/>
          </a:prstGeom>
        </p:spPr>
        <p:txBody>
          <a:bodyPr lIns="0" tIns="0" rIns="0" bIns="0" rtlCol="0" anchor="t">
            <a:spAutoFit/>
          </a:bodyPr>
          <a:lstStyle/>
          <a:p>
            <a:pPr marL="492453" lvl="1" indent="-246226" algn="just">
              <a:lnSpc>
                <a:spcPts val="3193"/>
              </a:lnSpc>
              <a:buFont typeface="Arial"/>
              <a:buChar char="•"/>
            </a:pPr>
            <a:r>
              <a:rPr lang="en-US" sz="2280">
                <a:solidFill>
                  <a:srgbClr val="000000"/>
                </a:solidFill>
                <a:latin typeface="Anonymous Pro Bold"/>
              </a:rPr>
              <a:t>Não tem a opção simulcast.</a:t>
            </a:r>
          </a:p>
          <a:p>
            <a:pPr marL="492453" lvl="1" indent="-246226" algn="just">
              <a:lnSpc>
                <a:spcPts val="3193"/>
              </a:lnSpc>
              <a:buFont typeface="Arial"/>
              <a:buChar char="•"/>
            </a:pPr>
            <a:r>
              <a:rPr lang="en-US" sz="2280">
                <a:solidFill>
                  <a:srgbClr val="000000"/>
                </a:solidFill>
                <a:latin typeface="Anonymous Pro Bold"/>
              </a:rPr>
              <a:t>Leitura de “Mangá” dentro do próprio site</a:t>
            </a:r>
          </a:p>
          <a:p>
            <a:pPr algn="just">
              <a:lnSpc>
                <a:spcPts val="3193"/>
              </a:lnSpc>
            </a:pPr>
            <a:endParaRPr lang="en-US" sz="2280">
              <a:solidFill>
                <a:srgbClr val="000000"/>
              </a:solidFill>
              <a:latin typeface="Anonymous Pro Bold"/>
            </a:endParaRPr>
          </a:p>
          <a:p>
            <a:pPr algn="just">
              <a:lnSpc>
                <a:spcPts val="3193"/>
              </a:lnSpc>
            </a:pPr>
            <a:r>
              <a:rPr lang="en-US" sz="2280">
                <a:solidFill>
                  <a:srgbClr val="000000"/>
                </a:solidFill>
                <a:latin typeface="Anonymous Pro Bold"/>
              </a:rPr>
              <a:t>Simulcast é a possibilidade de acessar o último anime e/ou drama no mesmo dia em que for transmitido no Japão.</a:t>
            </a:r>
          </a:p>
        </p:txBody>
      </p:sp>
      <p:sp>
        <p:nvSpPr>
          <p:cNvPr id="10" name="TextBox 10"/>
          <p:cNvSpPr txBox="1"/>
          <p:nvPr/>
        </p:nvSpPr>
        <p:spPr>
          <a:xfrm>
            <a:off x="3172962" y="8637928"/>
            <a:ext cx="12161401" cy="756507"/>
          </a:xfrm>
          <a:prstGeom prst="rect">
            <a:avLst/>
          </a:prstGeom>
        </p:spPr>
        <p:txBody>
          <a:bodyPr lIns="0" tIns="0" rIns="0" bIns="0" rtlCol="0" anchor="t">
            <a:spAutoFit/>
          </a:bodyPr>
          <a:lstStyle/>
          <a:p>
            <a:pPr algn="ctr">
              <a:lnSpc>
                <a:spcPts val="3089"/>
              </a:lnSpc>
              <a:spcBef>
                <a:spcPct val="0"/>
              </a:spcBef>
            </a:pPr>
            <a:r>
              <a:rPr lang="en-US" sz="2206">
                <a:solidFill>
                  <a:srgbClr val="000000"/>
                </a:solidFill>
                <a:latin typeface="Anonymous Pro Bold"/>
              </a:rPr>
              <a:t>OBS: A opção “catálogo” constante no App mobile atua de forma idêntica a opção “Procurar” na versão do Site Web.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CBF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846551" y="0"/>
            <a:ext cx="2412749" cy="3416581"/>
          </a:xfrm>
          <a:custGeom>
            <a:avLst/>
            <a:gdLst/>
            <a:ahLst/>
            <a:cxnLst/>
            <a:rect l="l" t="t" r="r" b="b"/>
            <a:pathLst>
              <a:path w="2412749" h="3416581">
                <a:moveTo>
                  <a:pt x="0" y="0"/>
                </a:moveTo>
                <a:lnTo>
                  <a:pt x="2412749" y="0"/>
                </a:lnTo>
                <a:lnTo>
                  <a:pt x="2412749" y="3416581"/>
                </a:lnTo>
                <a:lnTo>
                  <a:pt x="0" y="3416581"/>
                </a:lnTo>
                <a:lnTo>
                  <a:pt x="0" y="0"/>
                </a:lnTo>
                <a:close/>
              </a:path>
            </a:pathLst>
          </a:custGeom>
          <a:blipFill>
            <a:blip r:embed="rId2"/>
            <a:stretch>
              <a:fillRect l="-79852" r="-85657"/>
            </a:stretch>
          </a:blipFill>
        </p:spPr>
        <p:txBody>
          <a:bodyPr/>
          <a:lstStyle/>
          <a:p>
            <a:endParaRPr lang="pt-BR"/>
          </a:p>
        </p:txBody>
      </p:sp>
      <p:sp>
        <p:nvSpPr>
          <p:cNvPr id="3" name="Freeform 3"/>
          <p:cNvSpPr/>
          <p:nvPr/>
        </p:nvSpPr>
        <p:spPr>
          <a:xfrm>
            <a:off x="15027569" y="3416581"/>
            <a:ext cx="3549145" cy="6504734"/>
          </a:xfrm>
          <a:custGeom>
            <a:avLst/>
            <a:gdLst/>
            <a:ahLst/>
            <a:cxnLst/>
            <a:rect l="l" t="t" r="r" b="b"/>
            <a:pathLst>
              <a:path w="3549145" h="6504734">
                <a:moveTo>
                  <a:pt x="0" y="0"/>
                </a:moveTo>
                <a:lnTo>
                  <a:pt x="3549145" y="0"/>
                </a:lnTo>
                <a:lnTo>
                  <a:pt x="3549145" y="6504734"/>
                </a:lnTo>
                <a:lnTo>
                  <a:pt x="0" y="6504734"/>
                </a:lnTo>
                <a:lnTo>
                  <a:pt x="0" y="0"/>
                </a:lnTo>
                <a:close/>
              </a:path>
            </a:pathLst>
          </a:custGeom>
          <a:blipFill>
            <a:blip r:embed="rId3"/>
            <a:stretch>
              <a:fillRect/>
            </a:stretch>
          </a:blipFill>
        </p:spPr>
        <p:txBody>
          <a:bodyPr/>
          <a:lstStyle/>
          <a:p>
            <a:endParaRPr lang="pt-BR"/>
          </a:p>
        </p:txBody>
      </p:sp>
      <p:sp>
        <p:nvSpPr>
          <p:cNvPr id="4" name="Freeform 4"/>
          <p:cNvSpPr/>
          <p:nvPr/>
        </p:nvSpPr>
        <p:spPr>
          <a:xfrm>
            <a:off x="14846551" y="8635596"/>
            <a:ext cx="1348130" cy="1275668"/>
          </a:xfrm>
          <a:custGeom>
            <a:avLst/>
            <a:gdLst/>
            <a:ahLst/>
            <a:cxnLst/>
            <a:rect l="l" t="t" r="r" b="b"/>
            <a:pathLst>
              <a:path w="1348130" h="1275668">
                <a:moveTo>
                  <a:pt x="0" y="0"/>
                </a:moveTo>
                <a:lnTo>
                  <a:pt x="1348130" y="0"/>
                </a:lnTo>
                <a:lnTo>
                  <a:pt x="1348130" y="1275668"/>
                </a:lnTo>
                <a:lnTo>
                  <a:pt x="0" y="12756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TextBox 5"/>
          <p:cNvSpPr txBox="1"/>
          <p:nvPr/>
        </p:nvSpPr>
        <p:spPr>
          <a:xfrm>
            <a:off x="3616064" y="1651141"/>
            <a:ext cx="10638536" cy="7839075"/>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E474AE"/>
                </a:solidFill>
                <a:latin typeface="Anonymous Pro Bold"/>
              </a:rPr>
              <a:t>Sobre a Crunchyroll.</a:t>
            </a:r>
          </a:p>
          <a:p>
            <a:pPr marL="647697" lvl="1" indent="-323848">
              <a:lnSpc>
                <a:spcPts val="4199"/>
              </a:lnSpc>
              <a:buFont typeface="Arial"/>
              <a:buChar char="•"/>
            </a:pPr>
            <a:r>
              <a:rPr lang="en-US" sz="2999">
                <a:solidFill>
                  <a:srgbClr val="E474AE"/>
                </a:solidFill>
                <a:latin typeface="Anonymous Pro Bold"/>
              </a:rPr>
              <a:t>Equipamentos utilizados: Web e Mobile. </a:t>
            </a:r>
          </a:p>
          <a:p>
            <a:pPr marL="647697" lvl="1" indent="-323848">
              <a:lnSpc>
                <a:spcPts val="4199"/>
              </a:lnSpc>
              <a:buFont typeface="Arial"/>
              <a:buChar char="•"/>
            </a:pPr>
            <a:r>
              <a:rPr lang="en-US" sz="2999">
                <a:solidFill>
                  <a:srgbClr val="E474AE"/>
                </a:solidFill>
                <a:latin typeface="Anonymous Pro Bold"/>
              </a:rPr>
              <a:t>Comparações a nível visual/design:</a:t>
            </a:r>
          </a:p>
          <a:p>
            <a:pPr marL="1295394" lvl="2" indent="-431798">
              <a:lnSpc>
                <a:spcPts val="4199"/>
              </a:lnSpc>
              <a:buFont typeface="Arial"/>
              <a:buChar char="⚬"/>
            </a:pPr>
            <a:r>
              <a:rPr lang="en-US" sz="2999">
                <a:solidFill>
                  <a:srgbClr val="E474AE"/>
                </a:solidFill>
                <a:latin typeface="Anonymous Pro Bold"/>
              </a:rPr>
              <a:t>Ecrã inicial e outras funcionalidades.</a:t>
            </a:r>
          </a:p>
          <a:p>
            <a:pPr marL="1295394" lvl="2" indent="-431798">
              <a:lnSpc>
                <a:spcPts val="4199"/>
              </a:lnSpc>
              <a:buFont typeface="Arial"/>
              <a:buChar char="⚬"/>
            </a:pPr>
            <a:r>
              <a:rPr lang="en-US" sz="2999">
                <a:solidFill>
                  <a:srgbClr val="E474AE"/>
                </a:solidFill>
                <a:latin typeface="Anonymous Pro Bold"/>
              </a:rPr>
              <a:t>Vista da execução de vídeo.</a:t>
            </a:r>
          </a:p>
          <a:p>
            <a:pPr marL="1295394" lvl="2" indent="-431798">
              <a:lnSpc>
                <a:spcPts val="4199"/>
              </a:lnSpc>
              <a:buFont typeface="Arial"/>
              <a:buChar char="⚬"/>
            </a:pPr>
            <a:r>
              <a:rPr lang="en-US" sz="2999">
                <a:solidFill>
                  <a:srgbClr val="E474AE"/>
                </a:solidFill>
                <a:latin typeface="Anonymous Pro Bold"/>
              </a:rPr>
              <a:t>Área de Login.</a:t>
            </a:r>
          </a:p>
          <a:p>
            <a:pPr marL="1295394" lvl="2" indent="-431798">
              <a:lnSpc>
                <a:spcPts val="4199"/>
              </a:lnSpc>
              <a:buFont typeface="Arial"/>
              <a:buChar char="⚬"/>
            </a:pPr>
            <a:r>
              <a:rPr lang="en-US" sz="2999">
                <a:solidFill>
                  <a:srgbClr val="E474AE"/>
                </a:solidFill>
                <a:latin typeface="Anonymous Pro Bold"/>
              </a:rPr>
              <a:t>Menu de pesquisa.</a:t>
            </a:r>
          </a:p>
          <a:p>
            <a:pPr marL="647697" lvl="1" indent="-323848">
              <a:lnSpc>
                <a:spcPts val="4199"/>
              </a:lnSpc>
              <a:buFont typeface="Arial"/>
              <a:buChar char="•"/>
            </a:pPr>
            <a:r>
              <a:rPr lang="en-US" sz="2999">
                <a:solidFill>
                  <a:srgbClr val="E474AE"/>
                </a:solidFill>
                <a:latin typeface="Anonymous Pro Bold"/>
              </a:rPr>
              <a:t>Modalidades de inscrição. </a:t>
            </a:r>
          </a:p>
          <a:p>
            <a:pPr marL="647697" lvl="1" indent="-323848">
              <a:lnSpc>
                <a:spcPts val="4199"/>
              </a:lnSpc>
              <a:buFont typeface="Arial"/>
              <a:buChar char="•"/>
            </a:pPr>
            <a:r>
              <a:rPr lang="en-US" sz="2999">
                <a:solidFill>
                  <a:srgbClr val="E474AE"/>
                </a:solidFill>
                <a:latin typeface="Anonymous Pro Bold"/>
              </a:rPr>
              <a:t>Formas de pagamento.</a:t>
            </a:r>
          </a:p>
          <a:p>
            <a:pPr marL="647697" lvl="1" indent="-323848">
              <a:lnSpc>
                <a:spcPts val="4199"/>
              </a:lnSpc>
              <a:buFont typeface="Arial"/>
              <a:buChar char="•"/>
            </a:pPr>
            <a:r>
              <a:rPr lang="en-US" sz="2999">
                <a:solidFill>
                  <a:srgbClr val="E474AE"/>
                </a:solidFill>
                <a:latin typeface="Anonymous Pro Bold"/>
              </a:rPr>
              <a:t>Funcionalidades exclusivas: Web e App.</a:t>
            </a:r>
          </a:p>
          <a:p>
            <a:pPr marL="647697" lvl="1" indent="-323848">
              <a:lnSpc>
                <a:spcPts val="4199"/>
              </a:lnSpc>
              <a:buFont typeface="Arial"/>
              <a:buChar char="•"/>
            </a:pPr>
            <a:r>
              <a:rPr lang="en-US" sz="2999">
                <a:solidFill>
                  <a:srgbClr val="E474AE"/>
                </a:solidFill>
                <a:latin typeface="Anonymous Pro Bold"/>
              </a:rPr>
              <a:t>Utilização dos recursos dos dispositivos: Web e App.</a:t>
            </a:r>
          </a:p>
          <a:p>
            <a:pPr marL="647697" lvl="1" indent="-323848">
              <a:lnSpc>
                <a:spcPts val="4199"/>
              </a:lnSpc>
              <a:buFont typeface="Arial"/>
              <a:buChar char="•"/>
            </a:pPr>
            <a:r>
              <a:rPr lang="en-US" sz="2999">
                <a:solidFill>
                  <a:srgbClr val="E474AE"/>
                </a:solidFill>
                <a:latin typeface="Anonymous Pro Bold"/>
              </a:rPr>
              <a:t>Possíveis bugs e erros na utilização.</a:t>
            </a:r>
          </a:p>
          <a:p>
            <a:pPr marL="647697" lvl="1" indent="-323848">
              <a:lnSpc>
                <a:spcPts val="4199"/>
              </a:lnSpc>
              <a:buFont typeface="Arial"/>
              <a:buChar char="•"/>
            </a:pPr>
            <a:r>
              <a:rPr lang="en-US" sz="2999">
                <a:solidFill>
                  <a:srgbClr val="E474AE"/>
                </a:solidFill>
                <a:latin typeface="Anonymous Pro Bold"/>
              </a:rPr>
              <a:t>Conclusão.</a:t>
            </a:r>
          </a:p>
          <a:p>
            <a:pPr marL="647697" lvl="1" indent="-323848">
              <a:lnSpc>
                <a:spcPts val="4199"/>
              </a:lnSpc>
              <a:buFont typeface="Arial"/>
              <a:buChar char="•"/>
            </a:pPr>
            <a:r>
              <a:rPr lang="en-US" sz="2999">
                <a:solidFill>
                  <a:srgbClr val="E474AE"/>
                </a:solidFill>
                <a:latin typeface="Anonymous Pro Bold"/>
              </a:rPr>
              <a:t>Referências Bibliográficas</a:t>
            </a:r>
          </a:p>
        </p:txBody>
      </p:sp>
      <p:sp>
        <p:nvSpPr>
          <p:cNvPr id="6" name="Freeform 6"/>
          <p:cNvSpPr/>
          <p:nvPr/>
        </p:nvSpPr>
        <p:spPr>
          <a:xfrm>
            <a:off x="1028700" y="7482529"/>
            <a:ext cx="1069207" cy="2306134"/>
          </a:xfrm>
          <a:custGeom>
            <a:avLst/>
            <a:gdLst/>
            <a:ahLst/>
            <a:cxnLst/>
            <a:rect l="l" t="t" r="r" b="b"/>
            <a:pathLst>
              <a:path w="1069207" h="2306134">
                <a:moveTo>
                  <a:pt x="0" y="0"/>
                </a:moveTo>
                <a:lnTo>
                  <a:pt x="1069207" y="0"/>
                </a:lnTo>
                <a:lnTo>
                  <a:pt x="1069207" y="2306134"/>
                </a:lnTo>
                <a:lnTo>
                  <a:pt x="0" y="23061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Freeform 7"/>
          <p:cNvSpPr/>
          <p:nvPr/>
        </p:nvSpPr>
        <p:spPr>
          <a:xfrm>
            <a:off x="579751" y="631779"/>
            <a:ext cx="3036314" cy="2153022"/>
          </a:xfrm>
          <a:custGeom>
            <a:avLst/>
            <a:gdLst/>
            <a:ahLst/>
            <a:cxnLst/>
            <a:rect l="l" t="t" r="r" b="b"/>
            <a:pathLst>
              <a:path w="3036314" h="2153022">
                <a:moveTo>
                  <a:pt x="0" y="0"/>
                </a:moveTo>
                <a:lnTo>
                  <a:pt x="3036313" y="0"/>
                </a:lnTo>
                <a:lnTo>
                  <a:pt x="3036313" y="2153023"/>
                </a:lnTo>
                <a:lnTo>
                  <a:pt x="0" y="21530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8" name="TextBox 8"/>
          <p:cNvSpPr txBox="1"/>
          <p:nvPr/>
        </p:nvSpPr>
        <p:spPr>
          <a:xfrm>
            <a:off x="6148751" y="387286"/>
            <a:ext cx="3330348" cy="830662"/>
          </a:xfrm>
          <a:prstGeom prst="rect">
            <a:avLst/>
          </a:prstGeom>
        </p:spPr>
        <p:txBody>
          <a:bodyPr lIns="0" tIns="0" rIns="0" bIns="0" rtlCol="0" anchor="t">
            <a:spAutoFit/>
          </a:bodyPr>
          <a:lstStyle/>
          <a:p>
            <a:pPr algn="ctr">
              <a:lnSpc>
                <a:spcPts val="6715"/>
              </a:lnSpc>
              <a:spcBef>
                <a:spcPct val="0"/>
              </a:spcBef>
            </a:pPr>
            <a:r>
              <a:rPr lang="en-US" sz="4796">
                <a:solidFill>
                  <a:srgbClr val="E474AE"/>
                </a:solidFill>
                <a:latin typeface="Anonymous Pro Bold"/>
              </a:rPr>
              <a:t>Índice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6492" y="-276142"/>
            <a:ext cx="3665829" cy="1955109"/>
          </a:xfrm>
          <a:custGeom>
            <a:avLst/>
            <a:gdLst/>
            <a:ahLst/>
            <a:cxnLst/>
            <a:rect l="l" t="t" r="r" b="b"/>
            <a:pathLst>
              <a:path w="3665829" h="1955109">
                <a:moveTo>
                  <a:pt x="0" y="0"/>
                </a:moveTo>
                <a:lnTo>
                  <a:pt x="3665829" y="0"/>
                </a:lnTo>
                <a:lnTo>
                  <a:pt x="3665829" y="1955108"/>
                </a:lnTo>
                <a:lnTo>
                  <a:pt x="0" y="1955108"/>
                </a:lnTo>
                <a:lnTo>
                  <a:pt x="0" y="0"/>
                </a:lnTo>
                <a:close/>
              </a:path>
            </a:pathLst>
          </a:custGeom>
          <a:blipFill>
            <a:blip r:embed="rId2"/>
            <a:stretch>
              <a:fillRect/>
            </a:stretch>
          </a:blipFill>
        </p:spPr>
        <p:txBody>
          <a:bodyPr/>
          <a:lstStyle/>
          <a:p>
            <a:endParaRPr lang="pt-BR"/>
          </a:p>
        </p:txBody>
      </p:sp>
      <p:sp>
        <p:nvSpPr>
          <p:cNvPr id="3" name="Freeform 3"/>
          <p:cNvSpPr/>
          <p:nvPr/>
        </p:nvSpPr>
        <p:spPr>
          <a:xfrm>
            <a:off x="217520" y="8901754"/>
            <a:ext cx="1622360" cy="1281788"/>
          </a:xfrm>
          <a:custGeom>
            <a:avLst/>
            <a:gdLst/>
            <a:ahLst/>
            <a:cxnLst/>
            <a:rect l="l" t="t" r="r" b="b"/>
            <a:pathLst>
              <a:path w="1622360" h="1281788">
                <a:moveTo>
                  <a:pt x="0" y="0"/>
                </a:moveTo>
                <a:lnTo>
                  <a:pt x="1622360" y="0"/>
                </a:lnTo>
                <a:lnTo>
                  <a:pt x="1622360" y="1281788"/>
                </a:lnTo>
                <a:lnTo>
                  <a:pt x="0" y="12817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15869347" y="7961889"/>
            <a:ext cx="2418653" cy="2954212"/>
          </a:xfrm>
          <a:custGeom>
            <a:avLst/>
            <a:gdLst/>
            <a:ahLst/>
            <a:cxnLst/>
            <a:rect l="l" t="t" r="r" b="b"/>
            <a:pathLst>
              <a:path w="2418653" h="2954212">
                <a:moveTo>
                  <a:pt x="0" y="0"/>
                </a:moveTo>
                <a:lnTo>
                  <a:pt x="2418653" y="0"/>
                </a:lnTo>
                <a:lnTo>
                  <a:pt x="2418653" y="2954212"/>
                </a:lnTo>
                <a:lnTo>
                  <a:pt x="0" y="2954212"/>
                </a:lnTo>
                <a:lnTo>
                  <a:pt x="0" y="0"/>
                </a:lnTo>
                <a:close/>
              </a:path>
            </a:pathLst>
          </a:custGeom>
          <a:blipFill>
            <a:blip r:embed="rId5"/>
            <a:stretch>
              <a:fillRect/>
            </a:stretch>
          </a:blipFill>
        </p:spPr>
        <p:txBody>
          <a:bodyPr/>
          <a:lstStyle/>
          <a:p>
            <a:endParaRPr lang="pt-BR"/>
          </a:p>
        </p:txBody>
      </p:sp>
      <p:sp>
        <p:nvSpPr>
          <p:cNvPr id="5" name="Freeform 5"/>
          <p:cNvSpPr/>
          <p:nvPr/>
        </p:nvSpPr>
        <p:spPr>
          <a:xfrm>
            <a:off x="14457156" y="8703587"/>
            <a:ext cx="1214984" cy="1678122"/>
          </a:xfrm>
          <a:custGeom>
            <a:avLst/>
            <a:gdLst/>
            <a:ahLst/>
            <a:cxnLst/>
            <a:rect l="l" t="t" r="r" b="b"/>
            <a:pathLst>
              <a:path w="1214984" h="1678122">
                <a:moveTo>
                  <a:pt x="0" y="0"/>
                </a:moveTo>
                <a:lnTo>
                  <a:pt x="1214985" y="0"/>
                </a:lnTo>
                <a:lnTo>
                  <a:pt x="1214985" y="1678122"/>
                </a:lnTo>
                <a:lnTo>
                  <a:pt x="0" y="1678122"/>
                </a:lnTo>
                <a:lnTo>
                  <a:pt x="0" y="0"/>
                </a:lnTo>
                <a:close/>
              </a:path>
            </a:pathLst>
          </a:custGeom>
          <a:blipFill>
            <a:blip r:embed="rId6"/>
            <a:stretch>
              <a:fillRect/>
            </a:stretch>
          </a:blipFill>
        </p:spPr>
        <p:txBody>
          <a:bodyPr/>
          <a:lstStyle/>
          <a:p>
            <a:endParaRPr lang="pt-BR"/>
          </a:p>
        </p:txBody>
      </p:sp>
      <p:sp>
        <p:nvSpPr>
          <p:cNvPr id="6" name="Freeform 6"/>
          <p:cNvSpPr/>
          <p:nvPr/>
        </p:nvSpPr>
        <p:spPr>
          <a:xfrm>
            <a:off x="901368" y="2084734"/>
            <a:ext cx="8065673" cy="2043125"/>
          </a:xfrm>
          <a:custGeom>
            <a:avLst/>
            <a:gdLst/>
            <a:ahLst/>
            <a:cxnLst/>
            <a:rect l="l" t="t" r="r" b="b"/>
            <a:pathLst>
              <a:path w="8065673" h="2043125">
                <a:moveTo>
                  <a:pt x="0" y="0"/>
                </a:moveTo>
                <a:lnTo>
                  <a:pt x="8065673" y="0"/>
                </a:lnTo>
                <a:lnTo>
                  <a:pt x="8065673" y="2043126"/>
                </a:lnTo>
                <a:lnTo>
                  <a:pt x="0" y="2043126"/>
                </a:lnTo>
                <a:lnTo>
                  <a:pt x="0" y="0"/>
                </a:lnTo>
                <a:close/>
              </a:path>
            </a:pathLst>
          </a:custGeom>
          <a:blipFill>
            <a:blip r:embed="rId7"/>
            <a:stretch>
              <a:fillRect b="-199420"/>
            </a:stretch>
          </a:blipFill>
        </p:spPr>
        <p:txBody>
          <a:bodyPr/>
          <a:lstStyle/>
          <a:p>
            <a:endParaRPr lang="pt-BR"/>
          </a:p>
        </p:txBody>
      </p:sp>
      <p:sp>
        <p:nvSpPr>
          <p:cNvPr id="7" name="Freeform 7"/>
          <p:cNvSpPr/>
          <p:nvPr/>
        </p:nvSpPr>
        <p:spPr>
          <a:xfrm>
            <a:off x="9551265" y="2086712"/>
            <a:ext cx="8075083" cy="2159003"/>
          </a:xfrm>
          <a:custGeom>
            <a:avLst/>
            <a:gdLst/>
            <a:ahLst/>
            <a:cxnLst/>
            <a:rect l="l" t="t" r="r" b="b"/>
            <a:pathLst>
              <a:path w="8075083" h="2159003">
                <a:moveTo>
                  <a:pt x="0" y="0"/>
                </a:moveTo>
                <a:lnTo>
                  <a:pt x="8075083" y="0"/>
                </a:lnTo>
                <a:lnTo>
                  <a:pt x="8075083" y="2159002"/>
                </a:lnTo>
                <a:lnTo>
                  <a:pt x="0" y="2159002"/>
                </a:lnTo>
                <a:lnTo>
                  <a:pt x="0" y="0"/>
                </a:lnTo>
                <a:close/>
              </a:path>
            </a:pathLst>
          </a:custGeom>
          <a:blipFill>
            <a:blip r:embed="rId8"/>
            <a:stretch>
              <a:fillRect b="-183258"/>
            </a:stretch>
          </a:blipFill>
        </p:spPr>
        <p:txBody>
          <a:bodyPr/>
          <a:lstStyle/>
          <a:p>
            <a:endParaRPr lang="pt-BR"/>
          </a:p>
        </p:txBody>
      </p:sp>
      <p:grpSp>
        <p:nvGrpSpPr>
          <p:cNvPr id="8" name="Group 8"/>
          <p:cNvGrpSpPr/>
          <p:nvPr/>
        </p:nvGrpSpPr>
        <p:grpSpPr>
          <a:xfrm>
            <a:off x="4947886" y="3044409"/>
            <a:ext cx="4196114" cy="587391"/>
            <a:chOff x="0" y="0"/>
            <a:chExt cx="1105149" cy="154704"/>
          </a:xfrm>
        </p:grpSpPr>
        <p:sp>
          <p:nvSpPr>
            <p:cNvPr id="9" name="Freeform 9"/>
            <p:cNvSpPr/>
            <p:nvPr/>
          </p:nvSpPr>
          <p:spPr>
            <a:xfrm>
              <a:off x="0" y="0"/>
              <a:ext cx="1105149" cy="154704"/>
            </a:xfrm>
            <a:custGeom>
              <a:avLst/>
              <a:gdLst/>
              <a:ahLst/>
              <a:cxnLst/>
              <a:rect l="l" t="t" r="r" b="b"/>
              <a:pathLst>
                <a:path w="1105149" h="154704">
                  <a:moveTo>
                    <a:pt x="0" y="0"/>
                  </a:moveTo>
                  <a:lnTo>
                    <a:pt x="1105149" y="0"/>
                  </a:lnTo>
                  <a:lnTo>
                    <a:pt x="1105149" y="154704"/>
                  </a:lnTo>
                  <a:lnTo>
                    <a:pt x="0" y="154704"/>
                  </a:lnTo>
                  <a:close/>
                </a:path>
              </a:pathLst>
            </a:custGeom>
            <a:solidFill>
              <a:srgbClr val="000000">
                <a:alpha val="0"/>
              </a:srgbClr>
            </a:solidFill>
            <a:ln w="47625" cap="sq">
              <a:solidFill>
                <a:srgbClr val="C1FF72"/>
              </a:solidFill>
              <a:prstDash val="solid"/>
              <a:miter/>
            </a:ln>
          </p:spPr>
          <p:txBody>
            <a:bodyPr/>
            <a:lstStyle/>
            <a:p>
              <a:endParaRPr lang="pt-BR"/>
            </a:p>
          </p:txBody>
        </p:sp>
        <p:sp>
          <p:nvSpPr>
            <p:cNvPr id="10" name="TextBox 10"/>
            <p:cNvSpPr txBox="1"/>
            <p:nvPr/>
          </p:nvSpPr>
          <p:spPr>
            <a:xfrm>
              <a:off x="0" y="-47625"/>
              <a:ext cx="1105149" cy="202329"/>
            </a:xfrm>
            <a:prstGeom prst="rect">
              <a:avLst/>
            </a:prstGeom>
          </p:spPr>
          <p:txBody>
            <a:bodyPr lIns="50800" tIns="50800" rIns="50800" bIns="50800" rtlCol="0" anchor="ctr"/>
            <a:lstStyle/>
            <a:p>
              <a:pPr algn="ctr">
                <a:lnSpc>
                  <a:spcPts val="3495"/>
                </a:lnSpc>
              </a:pPr>
              <a:endParaRPr/>
            </a:p>
          </p:txBody>
        </p:sp>
      </p:grpSp>
      <p:grpSp>
        <p:nvGrpSpPr>
          <p:cNvPr id="11" name="Group 11"/>
          <p:cNvGrpSpPr/>
          <p:nvPr/>
        </p:nvGrpSpPr>
        <p:grpSpPr>
          <a:xfrm>
            <a:off x="13181752" y="3044409"/>
            <a:ext cx="4196114" cy="587391"/>
            <a:chOff x="0" y="0"/>
            <a:chExt cx="1105149" cy="154704"/>
          </a:xfrm>
        </p:grpSpPr>
        <p:sp>
          <p:nvSpPr>
            <p:cNvPr id="12" name="Freeform 12"/>
            <p:cNvSpPr/>
            <p:nvPr/>
          </p:nvSpPr>
          <p:spPr>
            <a:xfrm>
              <a:off x="0" y="0"/>
              <a:ext cx="1105149" cy="154704"/>
            </a:xfrm>
            <a:custGeom>
              <a:avLst/>
              <a:gdLst/>
              <a:ahLst/>
              <a:cxnLst/>
              <a:rect l="l" t="t" r="r" b="b"/>
              <a:pathLst>
                <a:path w="1105149" h="154704">
                  <a:moveTo>
                    <a:pt x="0" y="0"/>
                  </a:moveTo>
                  <a:lnTo>
                    <a:pt x="1105149" y="0"/>
                  </a:lnTo>
                  <a:lnTo>
                    <a:pt x="1105149" y="154704"/>
                  </a:lnTo>
                  <a:lnTo>
                    <a:pt x="0" y="154704"/>
                  </a:lnTo>
                  <a:close/>
                </a:path>
              </a:pathLst>
            </a:custGeom>
            <a:solidFill>
              <a:srgbClr val="000000">
                <a:alpha val="0"/>
              </a:srgbClr>
            </a:solidFill>
            <a:ln w="47625" cap="sq">
              <a:solidFill>
                <a:srgbClr val="C1FF72"/>
              </a:solidFill>
              <a:prstDash val="solid"/>
              <a:miter/>
            </a:ln>
          </p:spPr>
          <p:txBody>
            <a:bodyPr/>
            <a:lstStyle/>
            <a:p>
              <a:endParaRPr lang="pt-BR"/>
            </a:p>
          </p:txBody>
        </p:sp>
        <p:sp>
          <p:nvSpPr>
            <p:cNvPr id="13" name="TextBox 13"/>
            <p:cNvSpPr txBox="1"/>
            <p:nvPr/>
          </p:nvSpPr>
          <p:spPr>
            <a:xfrm>
              <a:off x="0" y="-47625"/>
              <a:ext cx="1105149" cy="202329"/>
            </a:xfrm>
            <a:prstGeom prst="rect">
              <a:avLst/>
            </a:prstGeom>
          </p:spPr>
          <p:txBody>
            <a:bodyPr lIns="50800" tIns="50800" rIns="50800" bIns="50800" rtlCol="0" anchor="ctr"/>
            <a:lstStyle/>
            <a:p>
              <a:pPr algn="ctr">
                <a:lnSpc>
                  <a:spcPts val="3495"/>
                </a:lnSpc>
              </a:pPr>
              <a:endParaRPr/>
            </a:p>
          </p:txBody>
        </p:sp>
      </p:grpSp>
      <p:grpSp>
        <p:nvGrpSpPr>
          <p:cNvPr id="14" name="Group 14"/>
          <p:cNvGrpSpPr/>
          <p:nvPr/>
        </p:nvGrpSpPr>
        <p:grpSpPr>
          <a:xfrm>
            <a:off x="10310958" y="3463436"/>
            <a:ext cx="1805347" cy="469536"/>
            <a:chOff x="0" y="0"/>
            <a:chExt cx="475482" cy="123664"/>
          </a:xfrm>
        </p:grpSpPr>
        <p:sp>
          <p:nvSpPr>
            <p:cNvPr id="15" name="Freeform 15"/>
            <p:cNvSpPr/>
            <p:nvPr/>
          </p:nvSpPr>
          <p:spPr>
            <a:xfrm>
              <a:off x="0" y="0"/>
              <a:ext cx="475482" cy="123664"/>
            </a:xfrm>
            <a:custGeom>
              <a:avLst/>
              <a:gdLst/>
              <a:ahLst/>
              <a:cxnLst/>
              <a:rect l="l" t="t" r="r" b="b"/>
              <a:pathLst>
                <a:path w="475482" h="123664">
                  <a:moveTo>
                    <a:pt x="0" y="0"/>
                  </a:moveTo>
                  <a:lnTo>
                    <a:pt x="475482" y="0"/>
                  </a:lnTo>
                  <a:lnTo>
                    <a:pt x="475482" y="123664"/>
                  </a:lnTo>
                  <a:lnTo>
                    <a:pt x="0" y="123664"/>
                  </a:lnTo>
                  <a:close/>
                </a:path>
              </a:pathLst>
            </a:custGeom>
            <a:solidFill>
              <a:srgbClr val="000000">
                <a:alpha val="0"/>
              </a:srgbClr>
            </a:solidFill>
            <a:ln w="47625" cap="sq">
              <a:solidFill>
                <a:srgbClr val="C1FF72"/>
              </a:solidFill>
              <a:prstDash val="solid"/>
              <a:miter/>
            </a:ln>
          </p:spPr>
          <p:txBody>
            <a:bodyPr/>
            <a:lstStyle/>
            <a:p>
              <a:endParaRPr lang="pt-BR"/>
            </a:p>
          </p:txBody>
        </p:sp>
        <p:sp>
          <p:nvSpPr>
            <p:cNvPr id="16" name="TextBox 16"/>
            <p:cNvSpPr txBox="1"/>
            <p:nvPr/>
          </p:nvSpPr>
          <p:spPr>
            <a:xfrm>
              <a:off x="0" y="-47625"/>
              <a:ext cx="475482" cy="171289"/>
            </a:xfrm>
            <a:prstGeom prst="rect">
              <a:avLst/>
            </a:prstGeom>
          </p:spPr>
          <p:txBody>
            <a:bodyPr lIns="50800" tIns="50800" rIns="50800" bIns="50800" rtlCol="0" anchor="ctr"/>
            <a:lstStyle/>
            <a:p>
              <a:pPr algn="ctr">
                <a:lnSpc>
                  <a:spcPts val="3495"/>
                </a:lnSpc>
              </a:pPr>
              <a:endParaRPr/>
            </a:p>
          </p:txBody>
        </p:sp>
      </p:grpSp>
      <p:sp>
        <p:nvSpPr>
          <p:cNvPr id="17" name="Freeform 17"/>
          <p:cNvSpPr/>
          <p:nvPr/>
        </p:nvSpPr>
        <p:spPr>
          <a:xfrm>
            <a:off x="648734" y="6234961"/>
            <a:ext cx="8318307" cy="1952831"/>
          </a:xfrm>
          <a:custGeom>
            <a:avLst/>
            <a:gdLst/>
            <a:ahLst/>
            <a:cxnLst/>
            <a:rect l="l" t="t" r="r" b="b"/>
            <a:pathLst>
              <a:path w="8318307" h="1952831">
                <a:moveTo>
                  <a:pt x="0" y="0"/>
                </a:moveTo>
                <a:lnTo>
                  <a:pt x="8318307" y="0"/>
                </a:lnTo>
                <a:lnTo>
                  <a:pt x="8318307" y="1952831"/>
                </a:lnTo>
                <a:lnTo>
                  <a:pt x="0" y="1952831"/>
                </a:lnTo>
                <a:lnTo>
                  <a:pt x="0" y="0"/>
                </a:lnTo>
                <a:close/>
              </a:path>
            </a:pathLst>
          </a:custGeom>
          <a:blipFill>
            <a:blip r:embed="rId9"/>
            <a:stretch>
              <a:fillRect/>
            </a:stretch>
          </a:blipFill>
        </p:spPr>
        <p:txBody>
          <a:bodyPr/>
          <a:lstStyle/>
          <a:p>
            <a:endParaRPr lang="pt-BR"/>
          </a:p>
        </p:txBody>
      </p:sp>
      <p:sp>
        <p:nvSpPr>
          <p:cNvPr id="18" name="TextBox 18"/>
          <p:cNvSpPr txBox="1"/>
          <p:nvPr/>
        </p:nvSpPr>
        <p:spPr>
          <a:xfrm>
            <a:off x="3768292" y="247347"/>
            <a:ext cx="8966758"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Utilização dos recursos dos dispositivos: Web</a:t>
            </a:r>
          </a:p>
        </p:txBody>
      </p:sp>
      <p:sp>
        <p:nvSpPr>
          <p:cNvPr id="19" name="TextBox 19"/>
          <p:cNvSpPr txBox="1"/>
          <p:nvPr/>
        </p:nvSpPr>
        <p:spPr>
          <a:xfrm>
            <a:off x="465383" y="1443976"/>
            <a:ext cx="8501658" cy="422356"/>
          </a:xfrm>
          <a:prstGeom prst="rect">
            <a:avLst/>
          </a:prstGeom>
        </p:spPr>
        <p:txBody>
          <a:bodyPr lIns="0" tIns="0" rIns="0" bIns="0" rtlCol="0" anchor="t">
            <a:spAutoFit/>
          </a:bodyPr>
          <a:lstStyle/>
          <a:p>
            <a:pPr marL="539061" lvl="1" indent="-269531" algn="ctr">
              <a:lnSpc>
                <a:spcPts val="3495"/>
              </a:lnSpc>
              <a:spcBef>
                <a:spcPct val="0"/>
              </a:spcBef>
              <a:buFont typeface="Arial"/>
              <a:buChar char="•"/>
            </a:pPr>
            <a:r>
              <a:rPr lang="en-US" sz="2496">
                <a:solidFill>
                  <a:srgbClr val="000000"/>
                </a:solidFill>
                <a:latin typeface="Anonymous Pro Bold"/>
              </a:rPr>
              <a:t>Sem uso do Google Chrome para utilizar o site:</a:t>
            </a:r>
          </a:p>
        </p:txBody>
      </p:sp>
      <p:sp>
        <p:nvSpPr>
          <p:cNvPr id="20" name="TextBox 20"/>
          <p:cNvSpPr txBox="1"/>
          <p:nvPr/>
        </p:nvSpPr>
        <p:spPr>
          <a:xfrm>
            <a:off x="9783783" y="1037535"/>
            <a:ext cx="7012056" cy="860506"/>
          </a:xfrm>
          <a:prstGeom prst="rect">
            <a:avLst/>
          </a:prstGeom>
        </p:spPr>
        <p:txBody>
          <a:bodyPr lIns="0" tIns="0" rIns="0" bIns="0" rtlCol="0" anchor="t">
            <a:spAutoFit/>
          </a:bodyPr>
          <a:lstStyle/>
          <a:p>
            <a:pPr marL="539061" lvl="1" indent="-269531" algn="ctr">
              <a:lnSpc>
                <a:spcPts val="3495"/>
              </a:lnSpc>
              <a:spcBef>
                <a:spcPct val="0"/>
              </a:spcBef>
              <a:buFont typeface="Arial"/>
              <a:buChar char="•"/>
            </a:pPr>
            <a:r>
              <a:rPr lang="en-US" sz="2496">
                <a:solidFill>
                  <a:srgbClr val="000000"/>
                </a:solidFill>
                <a:latin typeface="Anonymous Pro Bold"/>
              </a:rPr>
              <a:t>Com o uso do Google Chrome e executando um dos títulos:</a:t>
            </a:r>
          </a:p>
        </p:txBody>
      </p:sp>
      <p:sp>
        <p:nvSpPr>
          <p:cNvPr id="21" name="TextBox 21"/>
          <p:cNvSpPr txBox="1"/>
          <p:nvPr/>
        </p:nvSpPr>
        <p:spPr>
          <a:xfrm>
            <a:off x="1063181" y="5251810"/>
            <a:ext cx="7306062" cy="771112"/>
          </a:xfrm>
          <a:prstGeom prst="rect">
            <a:avLst/>
          </a:prstGeom>
        </p:spPr>
        <p:txBody>
          <a:bodyPr lIns="0" tIns="0" rIns="0" bIns="0" rtlCol="0" anchor="t">
            <a:spAutoFit/>
          </a:bodyPr>
          <a:lstStyle/>
          <a:p>
            <a:pPr marL="473464" lvl="1" indent="-236732" algn="ctr">
              <a:lnSpc>
                <a:spcPts val="3070"/>
              </a:lnSpc>
              <a:spcBef>
                <a:spcPct val="0"/>
              </a:spcBef>
              <a:buFont typeface="Arial"/>
              <a:buChar char="•"/>
            </a:pPr>
            <a:r>
              <a:rPr lang="en-US" sz="2192">
                <a:solidFill>
                  <a:srgbClr val="000000"/>
                </a:solidFill>
                <a:latin typeface="Anonymous Pro Bold"/>
              </a:rPr>
              <a:t>Utilizando apenas o Google Chrome, sem abrir o Crunchyroll.</a:t>
            </a:r>
          </a:p>
        </p:txBody>
      </p:sp>
      <p:grpSp>
        <p:nvGrpSpPr>
          <p:cNvPr id="22" name="Group 22"/>
          <p:cNvGrpSpPr/>
          <p:nvPr/>
        </p:nvGrpSpPr>
        <p:grpSpPr>
          <a:xfrm>
            <a:off x="4807888" y="7204022"/>
            <a:ext cx="4196114" cy="983769"/>
            <a:chOff x="0" y="0"/>
            <a:chExt cx="1105149" cy="259100"/>
          </a:xfrm>
        </p:grpSpPr>
        <p:sp>
          <p:nvSpPr>
            <p:cNvPr id="23" name="Freeform 23"/>
            <p:cNvSpPr/>
            <p:nvPr/>
          </p:nvSpPr>
          <p:spPr>
            <a:xfrm>
              <a:off x="0" y="0"/>
              <a:ext cx="1105149" cy="259100"/>
            </a:xfrm>
            <a:custGeom>
              <a:avLst/>
              <a:gdLst/>
              <a:ahLst/>
              <a:cxnLst/>
              <a:rect l="l" t="t" r="r" b="b"/>
              <a:pathLst>
                <a:path w="1105149" h="259100">
                  <a:moveTo>
                    <a:pt x="0" y="0"/>
                  </a:moveTo>
                  <a:lnTo>
                    <a:pt x="1105149" y="0"/>
                  </a:lnTo>
                  <a:lnTo>
                    <a:pt x="1105149" y="259100"/>
                  </a:lnTo>
                  <a:lnTo>
                    <a:pt x="0" y="259100"/>
                  </a:lnTo>
                  <a:close/>
                </a:path>
              </a:pathLst>
            </a:custGeom>
            <a:solidFill>
              <a:srgbClr val="000000">
                <a:alpha val="0"/>
              </a:srgbClr>
            </a:solidFill>
            <a:ln w="47625" cap="sq">
              <a:solidFill>
                <a:srgbClr val="C1FF72"/>
              </a:solidFill>
              <a:prstDash val="solid"/>
              <a:miter/>
            </a:ln>
          </p:spPr>
          <p:txBody>
            <a:bodyPr/>
            <a:lstStyle/>
            <a:p>
              <a:endParaRPr lang="pt-BR"/>
            </a:p>
          </p:txBody>
        </p:sp>
        <p:sp>
          <p:nvSpPr>
            <p:cNvPr id="24" name="TextBox 24"/>
            <p:cNvSpPr txBox="1"/>
            <p:nvPr/>
          </p:nvSpPr>
          <p:spPr>
            <a:xfrm>
              <a:off x="0" y="-47625"/>
              <a:ext cx="1105149" cy="306725"/>
            </a:xfrm>
            <a:prstGeom prst="rect">
              <a:avLst/>
            </a:prstGeom>
          </p:spPr>
          <p:txBody>
            <a:bodyPr lIns="50800" tIns="50800" rIns="50800" bIns="50800" rtlCol="0" anchor="ctr"/>
            <a:lstStyle/>
            <a:p>
              <a:pPr algn="ctr">
                <a:lnSpc>
                  <a:spcPts val="3495"/>
                </a:lnSpc>
              </a:pPr>
              <a:endParaRPr/>
            </a:p>
          </p:txBody>
        </p:sp>
      </p:grpSp>
      <p:grpSp>
        <p:nvGrpSpPr>
          <p:cNvPr id="25" name="Group 25"/>
          <p:cNvGrpSpPr/>
          <p:nvPr/>
        </p:nvGrpSpPr>
        <p:grpSpPr>
          <a:xfrm>
            <a:off x="1338036" y="7727121"/>
            <a:ext cx="1805347" cy="469536"/>
            <a:chOff x="0" y="0"/>
            <a:chExt cx="475482" cy="123664"/>
          </a:xfrm>
        </p:grpSpPr>
        <p:sp>
          <p:nvSpPr>
            <p:cNvPr id="26" name="Freeform 26"/>
            <p:cNvSpPr/>
            <p:nvPr/>
          </p:nvSpPr>
          <p:spPr>
            <a:xfrm>
              <a:off x="0" y="0"/>
              <a:ext cx="475482" cy="123664"/>
            </a:xfrm>
            <a:custGeom>
              <a:avLst/>
              <a:gdLst/>
              <a:ahLst/>
              <a:cxnLst/>
              <a:rect l="l" t="t" r="r" b="b"/>
              <a:pathLst>
                <a:path w="475482" h="123664">
                  <a:moveTo>
                    <a:pt x="0" y="0"/>
                  </a:moveTo>
                  <a:lnTo>
                    <a:pt x="475482" y="0"/>
                  </a:lnTo>
                  <a:lnTo>
                    <a:pt x="475482" y="123664"/>
                  </a:lnTo>
                  <a:lnTo>
                    <a:pt x="0" y="123664"/>
                  </a:lnTo>
                  <a:close/>
                </a:path>
              </a:pathLst>
            </a:custGeom>
            <a:solidFill>
              <a:srgbClr val="000000">
                <a:alpha val="0"/>
              </a:srgbClr>
            </a:solidFill>
            <a:ln w="47625" cap="sq">
              <a:solidFill>
                <a:srgbClr val="C1FF72"/>
              </a:solidFill>
              <a:prstDash val="solid"/>
              <a:miter/>
            </a:ln>
          </p:spPr>
          <p:txBody>
            <a:bodyPr/>
            <a:lstStyle/>
            <a:p>
              <a:endParaRPr lang="pt-BR"/>
            </a:p>
          </p:txBody>
        </p:sp>
        <p:sp>
          <p:nvSpPr>
            <p:cNvPr id="27" name="TextBox 27"/>
            <p:cNvSpPr txBox="1"/>
            <p:nvPr/>
          </p:nvSpPr>
          <p:spPr>
            <a:xfrm>
              <a:off x="0" y="-47625"/>
              <a:ext cx="475482" cy="171289"/>
            </a:xfrm>
            <a:prstGeom prst="rect">
              <a:avLst/>
            </a:prstGeom>
          </p:spPr>
          <p:txBody>
            <a:bodyPr lIns="50800" tIns="50800" rIns="50800" bIns="50800" rtlCol="0" anchor="ctr"/>
            <a:lstStyle/>
            <a:p>
              <a:pPr algn="ctr">
                <a:lnSpc>
                  <a:spcPts val="3495"/>
                </a:lnSpc>
              </a:pPr>
              <a:endParaRPr/>
            </a:p>
          </p:txBody>
        </p:sp>
      </p:grpSp>
      <p:sp>
        <p:nvSpPr>
          <p:cNvPr id="28" name="TextBox 28"/>
          <p:cNvSpPr txBox="1"/>
          <p:nvPr/>
        </p:nvSpPr>
        <p:spPr>
          <a:xfrm>
            <a:off x="9551265" y="4879677"/>
            <a:ext cx="8400824" cy="3476061"/>
          </a:xfrm>
          <a:prstGeom prst="rect">
            <a:avLst/>
          </a:prstGeom>
        </p:spPr>
        <p:txBody>
          <a:bodyPr lIns="0" tIns="0" rIns="0" bIns="0" rtlCol="0" anchor="t">
            <a:spAutoFit/>
          </a:bodyPr>
          <a:lstStyle/>
          <a:p>
            <a:pPr algn="just">
              <a:lnSpc>
                <a:spcPts val="2759"/>
              </a:lnSpc>
            </a:pPr>
            <a:r>
              <a:rPr lang="en-US" sz="1970">
                <a:solidFill>
                  <a:srgbClr val="000000"/>
                </a:solidFill>
                <a:latin typeface="Anonymous Pro Bold"/>
              </a:rPr>
              <a:t>O uso da CPU aumentou quando se utiliza o Google Chrome enquanto se assiste um dos títulos da Crunchyroll, mas não de forma significativa, passando de 3,1% para 5,8%, enquanto o uso da memória reduziu de 716,1 MB para 609,2 MB. A utilização do disco subiu de 0,1 MB/s para 0,5 MB/s.</a:t>
            </a:r>
          </a:p>
          <a:p>
            <a:pPr algn="just">
              <a:lnSpc>
                <a:spcPts val="2759"/>
              </a:lnSpc>
            </a:pPr>
            <a:r>
              <a:rPr lang="en-US" sz="1970">
                <a:solidFill>
                  <a:srgbClr val="000000"/>
                </a:solidFill>
                <a:latin typeface="Anonymous Pro Bold"/>
              </a:rPr>
              <a:t>Note-se que abrindo-se apenas o Google Chrome, sem a utilização do Crunchyroll, o uso de CPU e memória foram praticamente os mesmos (inclusive, sendo até mais elevado quando não se estava utilizando a plataforma). </a:t>
            </a:r>
          </a:p>
          <a:p>
            <a:pPr algn="just">
              <a:lnSpc>
                <a:spcPts val="2759"/>
              </a:lnSpc>
              <a:spcBef>
                <a:spcPct val="0"/>
              </a:spcBef>
            </a:pPr>
            <a:endParaRPr lang="en-US" sz="1970">
              <a:solidFill>
                <a:srgbClr val="000000"/>
              </a:solidFill>
              <a:latin typeface="Anonymous Pro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6492" y="-276142"/>
            <a:ext cx="3665829" cy="1955109"/>
          </a:xfrm>
          <a:custGeom>
            <a:avLst/>
            <a:gdLst/>
            <a:ahLst/>
            <a:cxnLst/>
            <a:rect l="l" t="t" r="r" b="b"/>
            <a:pathLst>
              <a:path w="3665829" h="1955109">
                <a:moveTo>
                  <a:pt x="0" y="0"/>
                </a:moveTo>
                <a:lnTo>
                  <a:pt x="3665829" y="0"/>
                </a:lnTo>
                <a:lnTo>
                  <a:pt x="3665829" y="1955108"/>
                </a:lnTo>
                <a:lnTo>
                  <a:pt x="0" y="1955108"/>
                </a:lnTo>
                <a:lnTo>
                  <a:pt x="0" y="0"/>
                </a:lnTo>
                <a:close/>
              </a:path>
            </a:pathLst>
          </a:custGeom>
          <a:blipFill>
            <a:blip r:embed="rId2"/>
            <a:stretch>
              <a:fillRect/>
            </a:stretch>
          </a:blipFill>
        </p:spPr>
        <p:txBody>
          <a:bodyPr/>
          <a:lstStyle/>
          <a:p>
            <a:endParaRPr lang="pt-BR"/>
          </a:p>
        </p:txBody>
      </p:sp>
      <p:sp>
        <p:nvSpPr>
          <p:cNvPr id="3" name="Freeform 3"/>
          <p:cNvSpPr/>
          <p:nvPr/>
        </p:nvSpPr>
        <p:spPr>
          <a:xfrm>
            <a:off x="217520" y="8901754"/>
            <a:ext cx="1622360" cy="1281788"/>
          </a:xfrm>
          <a:custGeom>
            <a:avLst/>
            <a:gdLst/>
            <a:ahLst/>
            <a:cxnLst/>
            <a:rect l="l" t="t" r="r" b="b"/>
            <a:pathLst>
              <a:path w="1622360" h="1281788">
                <a:moveTo>
                  <a:pt x="0" y="0"/>
                </a:moveTo>
                <a:lnTo>
                  <a:pt x="1622360" y="0"/>
                </a:lnTo>
                <a:lnTo>
                  <a:pt x="1622360" y="1281788"/>
                </a:lnTo>
                <a:lnTo>
                  <a:pt x="0" y="12817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15655304" y="7229330"/>
            <a:ext cx="2418653" cy="2954212"/>
          </a:xfrm>
          <a:custGeom>
            <a:avLst/>
            <a:gdLst/>
            <a:ahLst/>
            <a:cxnLst/>
            <a:rect l="l" t="t" r="r" b="b"/>
            <a:pathLst>
              <a:path w="2418653" h="2954212">
                <a:moveTo>
                  <a:pt x="0" y="0"/>
                </a:moveTo>
                <a:lnTo>
                  <a:pt x="2418653" y="0"/>
                </a:lnTo>
                <a:lnTo>
                  <a:pt x="2418653" y="2954212"/>
                </a:lnTo>
                <a:lnTo>
                  <a:pt x="0" y="2954212"/>
                </a:lnTo>
                <a:lnTo>
                  <a:pt x="0" y="0"/>
                </a:lnTo>
                <a:close/>
              </a:path>
            </a:pathLst>
          </a:custGeom>
          <a:blipFill>
            <a:blip r:embed="rId5"/>
            <a:stretch>
              <a:fillRect/>
            </a:stretch>
          </a:blipFill>
        </p:spPr>
        <p:txBody>
          <a:bodyPr/>
          <a:lstStyle/>
          <a:p>
            <a:endParaRPr lang="pt-BR"/>
          </a:p>
        </p:txBody>
      </p:sp>
      <p:sp>
        <p:nvSpPr>
          <p:cNvPr id="5" name="Freeform 5"/>
          <p:cNvSpPr/>
          <p:nvPr/>
        </p:nvSpPr>
        <p:spPr>
          <a:xfrm>
            <a:off x="14440320" y="8505420"/>
            <a:ext cx="1214984" cy="1678122"/>
          </a:xfrm>
          <a:custGeom>
            <a:avLst/>
            <a:gdLst/>
            <a:ahLst/>
            <a:cxnLst/>
            <a:rect l="l" t="t" r="r" b="b"/>
            <a:pathLst>
              <a:path w="1214984" h="1678122">
                <a:moveTo>
                  <a:pt x="0" y="0"/>
                </a:moveTo>
                <a:lnTo>
                  <a:pt x="1214984" y="0"/>
                </a:lnTo>
                <a:lnTo>
                  <a:pt x="1214984" y="1678122"/>
                </a:lnTo>
                <a:lnTo>
                  <a:pt x="0" y="1678122"/>
                </a:lnTo>
                <a:lnTo>
                  <a:pt x="0" y="0"/>
                </a:lnTo>
                <a:close/>
              </a:path>
            </a:pathLst>
          </a:custGeom>
          <a:blipFill>
            <a:blip r:embed="rId6"/>
            <a:stretch>
              <a:fillRect/>
            </a:stretch>
          </a:blipFill>
        </p:spPr>
        <p:txBody>
          <a:bodyPr/>
          <a:lstStyle/>
          <a:p>
            <a:endParaRPr lang="pt-BR"/>
          </a:p>
        </p:txBody>
      </p:sp>
      <p:sp>
        <p:nvSpPr>
          <p:cNvPr id="6" name="Freeform 6"/>
          <p:cNvSpPr/>
          <p:nvPr/>
        </p:nvSpPr>
        <p:spPr>
          <a:xfrm>
            <a:off x="910845" y="1906003"/>
            <a:ext cx="6549674" cy="1633722"/>
          </a:xfrm>
          <a:custGeom>
            <a:avLst/>
            <a:gdLst/>
            <a:ahLst/>
            <a:cxnLst/>
            <a:rect l="l" t="t" r="r" b="b"/>
            <a:pathLst>
              <a:path w="6549674" h="1633722">
                <a:moveTo>
                  <a:pt x="0" y="0"/>
                </a:moveTo>
                <a:lnTo>
                  <a:pt x="6549675" y="0"/>
                </a:lnTo>
                <a:lnTo>
                  <a:pt x="6549675" y="1633722"/>
                </a:lnTo>
                <a:lnTo>
                  <a:pt x="0" y="1633722"/>
                </a:lnTo>
                <a:lnTo>
                  <a:pt x="0" y="0"/>
                </a:lnTo>
                <a:close/>
              </a:path>
            </a:pathLst>
          </a:custGeom>
          <a:blipFill>
            <a:blip r:embed="rId7"/>
            <a:stretch>
              <a:fillRect/>
            </a:stretch>
          </a:blipFill>
        </p:spPr>
        <p:txBody>
          <a:bodyPr/>
          <a:lstStyle/>
          <a:p>
            <a:endParaRPr lang="pt-BR"/>
          </a:p>
        </p:txBody>
      </p:sp>
      <p:sp>
        <p:nvSpPr>
          <p:cNvPr id="7" name="Freeform 7"/>
          <p:cNvSpPr/>
          <p:nvPr/>
        </p:nvSpPr>
        <p:spPr>
          <a:xfrm>
            <a:off x="910845" y="4235727"/>
            <a:ext cx="6549674" cy="1485874"/>
          </a:xfrm>
          <a:custGeom>
            <a:avLst/>
            <a:gdLst/>
            <a:ahLst/>
            <a:cxnLst/>
            <a:rect l="l" t="t" r="r" b="b"/>
            <a:pathLst>
              <a:path w="6549674" h="1485874">
                <a:moveTo>
                  <a:pt x="0" y="0"/>
                </a:moveTo>
                <a:lnTo>
                  <a:pt x="6549675" y="0"/>
                </a:lnTo>
                <a:lnTo>
                  <a:pt x="6549675" y="1485874"/>
                </a:lnTo>
                <a:lnTo>
                  <a:pt x="0" y="1485874"/>
                </a:lnTo>
                <a:lnTo>
                  <a:pt x="0" y="0"/>
                </a:lnTo>
                <a:close/>
              </a:path>
            </a:pathLst>
          </a:custGeom>
          <a:blipFill>
            <a:blip r:embed="rId8"/>
            <a:stretch>
              <a:fillRect/>
            </a:stretch>
          </a:blipFill>
        </p:spPr>
        <p:txBody>
          <a:bodyPr/>
          <a:lstStyle/>
          <a:p>
            <a:endParaRPr lang="pt-BR"/>
          </a:p>
        </p:txBody>
      </p:sp>
      <p:sp>
        <p:nvSpPr>
          <p:cNvPr id="8" name="Freeform 8"/>
          <p:cNvSpPr/>
          <p:nvPr/>
        </p:nvSpPr>
        <p:spPr>
          <a:xfrm>
            <a:off x="910845" y="6417602"/>
            <a:ext cx="6549674" cy="1567191"/>
          </a:xfrm>
          <a:custGeom>
            <a:avLst/>
            <a:gdLst/>
            <a:ahLst/>
            <a:cxnLst/>
            <a:rect l="l" t="t" r="r" b="b"/>
            <a:pathLst>
              <a:path w="6549674" h="1567191">
                <a:moveTo>
                  <a:pt x="0" y="0"/>
                </a:moveTo>
                <a:lnTo>
                  <a:pt x="6549675" y="0"/>
                </a:lnTo>
                <a:lnTo>
                  <a:pt x="6549675" y="1567191"/>
                </a:lnTo>
                <a:lnTo>
                  <a:pt x="0" y="1567191"/>
                </a:lnTo>
                <a:lnTo>
                  <a:pt x="0" y="0"/>
                </a:lnTo>
                <a:close/>
              </a:path>
            </a:pathLst>
          </a:custGeom>
          <a:blipFill>
            <a:blip r:embed="rId9"/>
            <a:stretch>
              <a:fillRect/>
            </a:stretch>
          </a:blipFill>
        </p:spPr>
        <p:txBody>
          <a:bodyPr/>
          <a:lstStyle/>
          <a:p>
            <a:endParaRPr lang="pt-BR"/>
          </a:p>
        </p:txBody>
      </p:sp>
      <p:sp>
        <p:nvSpPr>
          <p:cNvPr id="9" name="Freeform 9"/>
          <p:cNvSpPr/>
          <p:nvPr/>
        </p:nvSpPr>
        <p:spPr>
          <a:xfrm>
            <a:off x="3676166" y="8462249"/>
            <a:ext cx="8927868" cy="1592103"/>
          </a:xfrm>
          <a:custGeom>
            <a:avLst/>
            <a:gdLst/>
            <a:ahLst/>
            <a:cxnLst/>
            <a:rect l="l" t="t" r="r" b="b"/>
            <a:pathLst>
              <a:path w="8927868" h="1592103">
                <a:moveTo>
                  <a:pt x="0" y="0"/>
                </a:moveTo>
                <a:lnTo>
                  <a:pt x="8927868" y="0"/>
                </a:lnTo>
                <a:lnTo>
                  <a:pt x="8927868" y="1592102"/>
                </a:lnTo>
                <a:lnTo>
                  <a:pt x="0" y="1592102"/>
                </a:lnTo>
                <a:lnTo>
                  <a:pt x="0" y="0"/>
                </a:lnTo>
                <a:close/>
              </a:path>
            </a:pathLst>
          </a:custGeom>
          <a:blipFill>
            <a:blip r:embed="rId10"/>
            <a:stretch>
              <a:fillRect/>
            </a:stretch>
          </a:blipFill>
        </p:spPr>
        <p:txBody>
          <a:bodyPr/>
          <a:lstStyle/>
          <a:p>
            <a:endParaRPr lang="pt-BR"/>
          </a:p>
        </p:txBody>
      </p:sp>
      <p:sp>
        <p:nvSpPr>
          <p:cNvPr id="10" name="Freeform 10"/>
          <p:cNvSpPr/>
          <p:nvPr/>
        </p:nvSpPr>
        <p:spPr>
          <a:xfrm>
            <a:off x="7460520" y="1906003"/>
            <a:ext cx="1571534" cy="709873"/>
          </a:xfrm>
          <a:custGeom>
            <a:avLst/>
            <a:gdLst/>
            <a:ahLst/>
            <a:cxnLst/>
            <a:rect l="l" t="t" r="r" b="b"/>
            <a:pathLst>
              <a:path w="1571534" h="709873">
                <a:moveTo>
                  <a:pt x="0" y="0"/>
                </a:moveTo>
                <a:lnTo>
                  <a:pt x="1571534" y="0"/>
                </a:lnTo>
                <a:lnTo>
                  <a:pt x="1571534" y="709872"/>
                </a:lnTo>
                <a:lnTo>
                  <a:pt x="0" y="7098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11" name="Freeform 11"/>
          <p:cNvSpPr/>
          <p:nvPr/>
        </p:nvSpPr>
        <p:spPr>
          <a:xfrm>
            <a:off x="7460520" y="4235727"/>
            <a:ext cx="1571534" cy="709873"/>
          </a:xfrm>
          <a:custGeom>
            <a:avLst/>
            <a:gdLst/>
            <a:ahLst/>
            <a:cxnLst/>
            <a:rect l="l" t="t" r="r" b="b"/>
            <a:pathLst>
              <a:path w="1571534" h="709873">
                <a:moveTo>
                  <a:pt x="0" y="0"/>
                </a:moveTo>
                <a:lnTo>
                  <a:pt x="1571534" y="0"/>
                </a:lnTo>
                <a:lnTo>
                  <a:pt x="1571534" y="709872"/>
                </a:lnTo>
                <a:lnTo>
                  <a:pt x="0" y="7098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12" name="Freeform 12"/>
          <p:cNvSpPr/>
          <p:nvPr/>
        </p:nvSpPr>
        <p:spPr>
          <a:xfrm>
            <a:off x="7460520" y="6348988"/>
            <a:ext cx="1571534" cy="709873"/>
          </a:xfrm>
          <a:custGeom>
            <a:avLst/>
            <a:gdLst/>
            <a:ahLst/>
            <a:cxnLst/>
            <a:rect l="l" t="t" r="r" b="b"/>
            <a:pathLst>
              <a:path w="1571534" h="709873">
                <a:moveTo>
                  <a:pt x="0" y="0"/>
                </a:moveTo>
                <a:lnTo>
                  <a:pt x="1571534" y="0"/>
                </a:lnTo>
                <a:lnTo>
                  <a:pt x="1571534" y="709872"/>
                </a:lnTo>
                <a:lnTo>
                  <a:pt x="0" y="70987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13" name="Freeform 13"/>
          <p:cNvSpPr/>
          <p:nvPr/>
        </p:nvSpPr>
        <p:spPr>
          <a:xfrm>
            <a:off x="9144000" y="1533027"/>
            <a:ext cx="1827005" cy="1189837"/>
          </a:xfrm>
          <a:custGeom>
            <a:avLst/>
            <a:gdLst/>
            <a:ahLst/>
            <a:cxnLst/>
            <a:rect l="l" t="t" r="r" b="b"/>
            <a:pathLst>
              <a:path w="1827005" h="1189837">
                <a:moveTo>
                  <a:pt x="0" y="0"/>
                </a:moveTo>
                <a:lnTo>
                  <a:pt x="1827005" y="0"/>
                </a:lnTo>
                <a:lnTo>
                  <a:pt x="1827005" y="1189837"/>
                </a:lnTo>
                <a:lnTo>
                  <a:pt x="0" y="118983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14" name="TextBox 14"/>
          <p:cNvSpPr txBox="1"/>
          <p:nvPr/>
        </p:nvSpPr>
        <p:spPr>
          <a:xfrm>
            <a:off x="4934204" y="279056"/>
            <a:ext cx="9791741" cy="86050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Utilização dos recursos dos dispositivos: Web (bateria do notebook, sem estar carregando)</a:t>
            </a:r>
          </a:p>
        </p:txBody>
      </p:sp>
      <p:sp>
        <p:nvSpPr>
          <p:cNvPr id="15" name="TextBox 15"/>
          <p:cNvSpPr txBox="1"/>
          <p:nvPr/>
        </p:nvSpPr>
        <p:spPr>
          <a:xfrm>
            <a:off x="9403928" y="1892955"/>
            <a:ext cx="1211759" cy="422356"/>
          </a:xfrm>
          <a:prstGeom prst="rect">
            <a:avLst/>
          </a:prstGeom>
        </p:spPr>
        <p:txBody>
          <a:bodyPr lIns="0" tIns="0" rIns="0" bIns="0" rtlCol="0" anchor="t">
            <a:spAutoFit/>
          </a:bodyPr>
          <a:lstStyle/>
          <a:p>
            <a:pPr algn="ctr">
              <a:lnSpc>
                <a:spcPts val="3495"/>
              </a:lnSpc>
              <a:spcBef>
                <a:spcPct val="0"/>
              </a:spcBef>
            </a:pPr>
            <a:r>
              <a:rPr lang="en-US" sz="2496">
                <a:solidFill>
                  <a:srgbClr val="000000"/>
                </a:solidFill>
                <a:latin typeface="Anonymous Pro Bold"/>
              </a:rPr>
              <a:t>Sem uso</a:t>
            </a:r>
          </a:p>
        </p:txBody>
      </p:sp>
      <p:sp>
        <p:nvSpPr>
          <p:cNvPr id="16" name="TextBox 16"/>
          <p:cNvSpPr txBox="1"/>
          <p:nvPr/>
        </p:nvSpPr>
        <p:spPr>
          <a:xfrm>
            <a:off x="9511580" y="3966533"/>
            <a:ext cx="2208213" cy="1159776"/>
          </a:xfrm>
          <a:prstGeom prst="rect">
            <a:avLst/>
          </a:prstGeom>
        </p:spPr>
        <p:txBody>
          <a:bodyPr lIns="0" tIns="0" rIns="0" bIns="0" rtlCol="0" anchor="t">
            <a:spAutoFit/>
          </a:bodyPr>
          <a:lstStyle/>
          <a:p>
            <a:pPr algn="ctr">
              <a:lnSpc>
                <a:spcPts val="3107"/>
              </a:lnSpc>
              <a:spcBef>
                <a:spcPct val="0"/>
              </a:spcBef>
            </a:pPr>
            <a:r>
              <a:rPr lang="en-US" sz="2219">
                <a:solidFill>
                  <a:srgbClr val="000000"/>
                </a:solidFill>
                <a:latin typeface="Anonymous Pro Bold"/>
              </a:rPr>
              <a:t>Após um episódio de 24 minutos</a:t>
            </a:r>
          </a:p>
        </p:txBody>
      </p:sp>
      <p:sp>
        <p:nvSpPr>
          <p:cNvPr id="17" name="TextBox 17"/>
          <p:cNvSpPr txBox="1"/>
          <p:nvPr/>
        </p:nvSpPr>
        <p:spPr>
          <a:xfrm>
            <a:off x="9403928" y="6369977"/>
            <a:ext cx="2507189" cy="1080878"/>
          </a:xfrm>
          <a:prstGeom prst="rect">
            <a:avLst/>
          </a:prstGeom>
        </p:spPr>
        <p:txBody>
          <a:bodyPr lIns="0" tIns="0" rIns="0" bIns="0" rtlCol="0" anchor="t">
            <a:spAutoFit/>
          </a:bodyPr>
          <a:lstStyle/>
          <a:p>
            <a:pPr algn="ctr">
              <a:lnSpc>
                <a:spcPts val="2887"/>
              </a:lnSpc>
              <a:spcBef>
                <a:spcPct val="0"/>
              </a:spcBef>
            </a:pPr>
            <a:r>
              <a:rPr lang="en-US" sz="2062">
                <a:solidFill>
                  <a:srgbClr val="000000"/>
                </a:solidFill>
                <a:latin typeface="Anonymous Pro Bold"/>
              </a:rPr>
              <a:t>Após dois episódios de 24 minutos</a:t>
            </a:r>
          </a:p>
        </p:txBody>
      </p:sp>
      <p:sp>
        <p:nvSpPr>
          <p:cNvPr id="18" name="Freeform 18"/>
          <p:cNvSpPr/>
          <p:nvPr/>
        </p:nvSpPr>
        <p:spPr>
          <a:xfrm>
            <a:off x="9320256" y="3551539"/>
            <a:ext cx="2590860" cy="1687298"/>
          </a:xfrm>
          <a:custGeom>
            <a:avLst/>
            <a:gdLst/>
            <a:ahLst/>
            <a:cxnLst/>
            <a:rect l="l" t="t" r="r" b="b"/>
            <a:pathLst>
              <a:path w="2590860" h="1687298">
                <a:moveTo>
                  <a:pt x="0" y="0"/>
                </a:moveTo>
                <a:lnTo>
                  <a:pt x="2590860" y="0"/>
                </a:lnTo>
                <a:lnTo>
                  <a:pt x="2590860" y="1687298"/>
                </a:lnTo>
                <a:lnTo>
                  <a:pt x="0" y="16872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19" name="Freeform 19"/>
          <p:cNvSpPr/>
          <p:nvPr/>
        </p:nvSpPr>
        <p:spPr>
          <a:xfrm>
            <a:off x="9320256" y="6006894"/>
            <a:ext cx="2590860" cy="1687298"/>
          </a:xfrm>
          <a:custGeom>
            <a:avLst/>
            <a:gdLst/>
            <a:ahLst/>
            <a:cxnLst/>
            <a:rect l="l" t="t" r="r" b="b"/>
            <a:pathLst>
              <a:path w="2590860" h="1687298">
                <a:moveTo>
                  <a:pt x="0" y="0"/>
                </a:moveTo>
                <a:lnTo>
                  <a:pt x="2590860" y="0"/>
                </a:lnTo>
                <a:lnTo>
                  <a:pt x="2590860" y="1687298"/>
                </a:lnTo>
                <a:lnTo>
                  <a:pt x="0" y="16872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20" name="TextBox 20"/>
          <p:cNvSpPr txBox="1"/>
          <p:nvPr/>
        </p:nvSpPr>
        <p:spPr>
          <a:xfrm>
            <a:off x="12387366" y="2203789"/>
            <a:ext cx="5383536" cy="2735026"/>
          </a:xfrm>
          <a:prstGeom prst="rect">
            <a:avLst/>
          </a:prstGeom>
        </p:spPr>
        <p:txBody>
          <a:bodyPr lIns="0" tIns="0" rIns="0" bIns="0" rtlCol="0" anchor="t">
            <a:spAutoFit/>
          </a:bodyPr>
          <a:lstStyle/>
          <a:p>
            <a:pPr algn="just">
              <a:lnSpc>
                <a:spcPts val="3075"/>
              </a:lnSpc>
              <a:spcBef>
                <a:spcPct val="0"/>
              </a:spcBef>
            </a:pPr>
            <a:r>
              <a:rPr lang="en-US" sz="2196">
                <a:solidFill>
                  <a:srgbClr val="000000"/>
                </a:solidFill>
                <a:latin typeface="Anonymous Pro Bold"/>
              </a:rPr>
              <a:t>Quando vê-se a questão da bateria utilizada, resta claro que há um maior consumo, porém, infelizmente não há como assegurar com precisão de quanto seria este aumento, pois a o notebook utilizado está com os ciclos de bateria comprometidos.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6492" y="-276142"/>
            <a:ext cx="3665829" cy="1955109"/>
          </a:xfrm>
          <a:custGeom>
            <a:avLst/>
            <a:gdLst/>
            <a:ahLst/>
            <a:cxnLst/>
            <a:rect l="l" t="t" r="r" b="b"/>
            <a:pathLst>
              <a:path w="3665829" h="1955109">
                <a:moveTo>
                  <a:pt x="0" y="0"/>
                </a:moveTo>
                <a:lnTo>
                  <a:pt x="3665829" y="0"/>
                </a:lnTo>
                <a:lnTo>
                  <a:pt x="3665829" y="1955108"/>
                </a:lnTo>
                <a:lnTo>
                  <a:pt x="0" y="1955108"/>
                </a:lnTo>
                <a:lnTo>
                  <a:pt x="0" y="0"/>
                </a:lnTo>
                <a:close/>
              </a:path>
            </a:pathLst>
          </a:custGeom>
          <a:blipFill>
            <a:blip r:embed="rId2"/>
            <a:stretch>
              <a:fillRect/>
            </a:stretch>
          </a:blipFill>
        </p:spPr>
        <p:txBody>
          <a:bodyPr/>
          <a:lstStyle/>
          <a:p>
            <a:endParaRPr lang="pt-BR"/>
          </a:p>
        </p:txBody>
      </p:sp>
      <p:sp>
        <p:nvSpPr>
          <p:cNvPr id="3" name="Freeform 3"/>
          <p:cNvSpPr/>
          <p:nvPr/>
        </p:nvSpPr>
        <p:spPr>
          <a:xfrm>
            <a:off x="15655304" y="7229330"/>
            <a:ext cx="2418653" cy="2954212"/>
          </a:xfrm>
          <a:custGeom>
            <a:avLst/>
            <a:gdLst/>
            <a:ahLst/>
            <a:cxnLst/>
            <a:rect l="l" t="t" r="r" b="b"/>
            <a:pathLst>
              <a:path w="2418653" h="2954212">
                <a:moveTo>
                  <a:pt x="0" y="0"/>
                </a:moveTo>
                <a:lnTo>
                  <a:pt x="2418653" y="0"/>
                </a:lnTo>
                <a:lnTo>
                  <a:pt x="2418653" y="2954212"/>
                </a:lnTo>
                <a:lnTo>
                  <a:pt x="0" y="2954212"/>
                </a:lnTo>
                <a:lnTo>
                  <a:pt x="0" y="0"/>
                </a:lnTo>
                <a:close/>
              </a:path>
            </a:pathLst>
          </a:custGeom>
          <a:blipFill>
            <a:blip r:embed="rId3"/>
            <a:stretch>
              <a:fillRect/>
            </a:stretch>
          </a:blipFill>
        </p:spPr>
        <p:txBody>
          <a:bodyPr/>
          <a:lstStyle/>
          <a:p>
            <a:endParaRPr lang="pt-BR"/>
          </a:p>
        </p:txBody>
      </p:sp>
      <p:sp>
        <p:nvSpPr>
          <p:cNvPr id="4" name="Freeform 4"/>
          <p:cNvSpPr/>
          <p:nvPr/>
        </p:nvSpPr>
        <p:spPr>
          <a:xfrm>
            <a:off x="1270046" y="1971060"/>
            <a:ext cx="3649790" cy="7739068"/>
          </a:xfrm>
          <a:custGeom>
            <a:avLst/>
            <a:gdLst/>
            <a:ahLst/>
            <a:cxnLst/>
            <a:rect l="l" t="t" r="r" b="b"/>
            <a:pathLst>
              <a:path w="3649790" h="7739068">
                <a:moveTo>
                  <a:pt x="0" y="0"/>
                </a:moveTo>
                <a:lnTo>
                  <a:pt x="3649790" y="0"/>
                </a:lnTo>
                <a:lnTo>
                  <a:pt x="3649790" y="7739068"/>
                </a:lnTo>
                <a:lnTo>
                  <a:pt x="0" y="7739068"/>
                </a:lnTo>
                <a:lnTo>
                  <a:pt x="0" y="0"/>
                </a:lnTo>
                <a:close/>
              </a:path>
            </a:pathLst>
          </a:custGeom>
          <a:blipFill>
            <a:blip r:embed="rId4"/>
            <a:stretch>
              <a:fillRect t="-1898" b="-2903"/>
            </a:stretch>
          </a:blipFill>
        </p:spPr>
        <p:txBody>
          <a:bodyPr/>
          <a:lstStyle/>
          <a:p>
            <a:endParaRPr lang="pt-BR"/>
          </a:p>
        </p:txBody>
      </p:sp>
      <p:sp>
        <p:nvSpPr>
          <p:cNvPr id="5" name="Freeform 5"/>
          <p:cNvSpPr/>
          <p:nvPr/>
        </p:nvSpPr>
        <p:spPr>
          <a:xfrm>
            <a:off x="6469678" y="2099510"/>
            <a:ext cx="3797476" cy="7739068"/>
          </a:xfrm>
          <a:custGeom>
            <a:avLst/>
            <a:gdLst/>
            <a:ahLst/>
            <a:cxnLst/>
            <a:rect l="l" t="t" r="r" b="b"/>
            <a:pathLst>
              <a:path w="3797476" h="7739068">
                <a:moveTo>
                  <a:pt x="0" y="0"/>
                </a:moveTo>
                <a:lnTo>
                  <a:pt x="3797476" y="0"/>
                </a:lnTo>
                <a:lnTo>
                  <a:pt x="3797476" y="7739068"/>
                </a:lnTo>
                <a:lnTo>
                  <a:pt x="0" y="7739068"/>
                </a:lnTo>
                <a:lnTo>
                  <a:pt x="0" y="0"/>
                </a:lnTo>
                <a:close/>
              </a:path>
            </a:pathLst>
          </a:custGeom>
          <a:blipFill>
            <a:blip r:embed="rId5"/>
            <a:stretch>
              <a:fillRect t="-5479" b="-3562"/>
            </a:stretch>
          </a:blipFill>
        </p:spPr>
        <p:txBody>
          <a:bodyPr/>
          <a:lstStyle/>
          <a:p>
            <a:endParaRPr lang="pt-BR"/>
          </a:p>
        </p:txBody>
      </p:sp>
      <p:sp>
        <p:nvSpPr>
          <p:cNvPr id="6" name="Freeform 6"/>
          <p:cNvSpPr/>
          <p:nvPr/>
        </p:nvSpPr>
        <p:spPr>
          <a:xfrm>
            <a:off x="11723773" y="2240981"/>
            <a:ext cx="3575250" cy="7671994"/>
          </a:xfrm>
          <a:custGeom>
            <a:avLst/>
            <a:gdLst/>
            <a:ahLst/>
            <a:cxnLst/>
            <a:rect l="l" t="t" r="r" b="b"/>
            <a:pathLst>
              <a:path w="3575250" h="7671994">
                <a:moveTo>
                  <a:pt x="0" y="0"/>
                </a:moveTo>
                <a:lnTo>
                  <a:pt x="3575250" y="0"/>
                </a:lnTo>
                <a:lnTo>
                  <a:pt x="3575250" y="7671995"/>
                </a:lnTo>
                <a:lnTo>
                  <a:pt x="0" y="7671995"/>
                </a:lnTo>
                <a:lnTo>
                  <a:pt x="0" y="0"/>
                </a:lnTo>
                <a:close/>
              </a:path>
            </a:pathLst>
          </a:custGeom>
          <a:blipFill>
            <a:blip r:embed="rId6"/>
            <a:stretch>
              <a:fillRect t="-1779" b="-1779"/>
            </a:stretch>
          </a:blipFill>
        </p:spPr>
        <p:txBody>
          <a:bodyPr/>
          <a:lstStyle/>
          <a:p>
            <a:endParaRPr lang="pt-BR"/>
          </a:p>
        </p:txBody>
      </p:sp>
      <p:sp>
        <p:nvSpPr>
          <p:cNvPr id="7" name="TextBox 7"/>
          <p:cNvSpPr txBox="1"/>
          <p:nvPr/>
        </p:nvSpPr>
        <p:spPr>
          <a:xfrm>
            <a:off x="3273197" y="279056"/>
            <a:ext cx="12615100"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Utilização dos recursos dos dispositivos: App Mobile - Wi-Fi</a:t>
            </a:r>
          </a:p>
        </p:txBody>
      </p:sp>
      <p:sp>
        <p:nvSpPr>
          <p:cNvPr id="8" name="TextBox 8"/>
          <p:cNvSpPr txBox="1"/>
          <p:nvPr/>
        </p:nvSpPr>
        <p:spPr>
          <a:xfrm>
            <a:off x="1270046" y="1443976"/>
            <a:ext cx="2105667"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Sem uso:</a:t>
            </a:r>
          </a:p>
        </p:txBody>
      </p:sp>
      <p:sp>
        <p:nvSpPr>
          <p:cNvPr id="9" name="TextBox 9"/>
          <p:cNvSpPr txBox="1"/>
          <p:nvPr/>
        </p:nvSpPr>
        <p:spPr>
          <a:xfrm>
            <a:off x="5609301" y="1245289"/>
            <a:ext cx="4812953" cy="725771"/>
          </a:xfrm>
          <a:prstGeom prst="rect">
            <a:avLst/>
          </a:prstGeom>
        </p:spPr>
        <p:txBody>
          <a:bodyPr lIns="0" tIns="0" rIns="0" bIns="0" rtlCol="0" anchor="t">
            <a:spAutoFit/>
          </a:bodyPr>
          <a:lstStyle/>
          <a:p>
            <a:pPr marL="449712" lvl="1" indent="-224856" algn="ctr">
              <a:lnSpc>
                <a:spcPts val="2916"/>
              </a:lnSpc>
              <a:spcBef>
                <a:spcPct val="0"/>
              </a:spcBef>
              <a:buFont typeface="Arial"/>
              <a:buChar char="•"/>
            </a:pPr>
            <a:r>
              <a:rPr lang="en-US" sz="2082">
                <a:solidFill>
                  <a:srgbClr val="000000"/>
                </a:solidFill>
                <a:latin typeface="Anonymous Pro Bold"/>
              </a:rPr>
              <a:t>Após a exibição de um Episódio de aproximadamente 15 minutos:</a:t>
            </a:r>
          </a:p>
        </p:txBody>
      </p:sp>
      <p:sp>
        <p:nvSpPr>
          <p:cNvPr id="10" name="TextBox 10"/>
          <p:cNvSpPr txBox="1"/>
          <p:nvPr/>
        </p:nvSpPr>
        <p:spPr>
          <a:xfrm>
            <a:off x="11508777" y="1339248"/>
            <a:ext cx="4714708" cy="721089"/>
          </a:xfrm>
          <a:prstGeom prst="rect">
            <a:avLst/>
          </a:prstGeom>
        </p:spPr>
        <p:txBody>
          <a:bodyPr lIns="0" tIns="0" rIns="0" bIns="0" rtlCol="0" anchor="t">
            <a:spAutoFit/>
          </a:bodyPr>
          <a:lstStyle/>
          <a:p>
            <a:pPr marL="446607" lvl="1" indent="-223303" algn="ctr">
              <a:lnSpc>
                <a:spcPts val="2896"/>
              </a:lnSpc>
              <a:spcBef>
                <a:spcPct val="0"/>
              </a:spcBef>
              <a:buFont typeface="Arial"/>
              <a:buChar char="•"/>
            </a:pPr>
            <a:r>
              <a:rPr lang="en-US" sz="2068">
                <a:solidFill>
                  <a:srgbClr val="000000"/>
                </a:solidFill>
                <a:latin typeface="Anonymous Pro Bold"/>
              </a:rPr>
              <a:t>Após a exibição de 3 episódios de 24 minutos: </a:t>
            </a:r>
          </a:p>
        </p:txBody>
      </p:sp>
      <p:grpSp>
        <p:nvGrpSpPr>
          <p:cNvPr id="11" name="Group 11"/>
          <p:cNvGrpSpPr/>
          <p:nvPr/>
        </p:nvGrpSpPr>
        <p:grpSpPr>
          <a:xfrm>
            <a:off x="6270359" y="4924627"/>
            <a:ext cx="4196114" cy="2304703"/>
            <a:chOff x="0" y="0"/>
            <a:chExt cx="1105149" cy="607000"/>
          </a:xfrm>
        </p:grpSpPr>
        <p:sp>
          <p:nvSpPr>
            <p:cNvPr id="12" name="Freeform 12"/>
            <p:cNvSpPr/>
            <p:nvPr/>
          </p:nvSpPr>
          <p:spPr>
            <a:xfrm>
              <a:off x="0" y="0"/>
              <a:ext cx="1105149" cy="607000"/>
            </a:xfrm>
            <a:custGeom>
              <a:avLst/>
              <a:gdLst/>
              <a:ahLst/>
              <a:cxnLst/>
              <a:rect l="l" t="t" r="r" b="b"/>
              <a:pathLst>
                <a:path w="1105149" h="607000">
                  <a:moveTo>
                    <a:pt x="0" y="0"/>
                  </a:moveTo>
                  <a:lnTo>
                    <a:pt x="1105149" y="0"/>
                  </a:lnTo>
                  <a:lnTo>
                    <a:pt x="1105149" y="607000"/>
                  </a:lnTo>
                  <a:lnTo>
                    <a:pt x="0" y="607000"/>
                  </a:lnTo>
                  <a:close/>
                </a:path>
              </a:pathLst>
            </a:custGeom>
            <a:solidFill>
              <a:srgbClr val="000000">
                <a:alpha val="0"/>
              </a:srgbClr>
            </a:solidFill>
            <a:ln w="47625" cap="sq">
              <a:solidFill>
                <a:srgbClr val="F37420"/>
              </a:solidFill>
              <a:prstDash val="solid"/>
              <a:miter/>
            </a:ln>
          </p:spPr>
          <p:txBody>
            <a:bodyPr/>
            <a:lstStyle/>
            <a:p>
              <a:endParaRPr lang="pt-BR"/>
            </a:p>
          </p:txBody>
        </p:sp>
        <p:sp>
          <p:nvSpPr>
            <p:cNvPr id="13" name="TextBox 13"/>
            <p:cNvSpPr txBox="1"/>
            <p:nvPr/>
          </p:nvSpPr>
          <p:spPr>
            <a:xfrm>
              <a:off x="0" y="-47625"/>
              <a:ext cx="1105149" cy="654625"/>
            </a:xfrm>
            <a:prstGeom prst="rect">
              <a:avLst/>
            </a:prstGeom>
          </p:spPr>
          <p:txBody>
            <a:bodyPr lIns="50800" tIns="50800" rIns="50800" bIns="50800" rtlCol="0" anchor="ctr"/>
            <a:lstStyle/>
            <a:p>
              <a:pPr algn="ctr">
                <a:lnSpc>
                  <a:spcPts val="3495"/>
                </a:lnSpc>
              </a:pPr>
              <a:endParaRPr/>
            </a:p>
          </p:txBody>
        </p:sp>
      </p:grpSp>
      <p:grpSp>
        <p:nvGrpSpPr>
          <p:cNvPr id="14" name="Group 14"/>
          <p:cNvGrpSpPr/>
          <p:nvPr/>
        </p:nvGrpSpPr>
        <p:grpSpPr>
          <a:xfrm>
            <a:off x="11522389" y="5143500"/>
            <a:ext cx="4196114" cy="2220521"/>
            <a:chOff x="0" y="0"/>
            <a:chExt cx="1105149" cy="584829"/>
          </a:xfrm>
        </p:grpSpPr>
        <p:sp>
          <p:nvSpPr>
            <p:cNvPr id="15" name="Freeform 15"/>
            <p:cNvSpPr/>
            <p:nvPr/>
          </p:nvSpPr>
          <p:spPr>
            <a:xfrm>
              <a:off x="0" y="0"/>
              <a:ext cx="1105149" cy="584828"/>
            </a:xfrm>
            <a:custGeom>
              <a:avLst/>
              <a:gdLst/>
              <a:ahLst/>
              <a:cxnLst/>
              <a:rect l="l" t="t" r="r" b="b"/>
              <a:pathLst>
                <a:path w="1105149" h="584828">
                  <a:moveTo>
                    <a:pt x="0" y="0"/>
                  </a:moveTo>
                  <a:lnTo>
                    <a:pt x="1105149" y="0"/>
                  </a:lnTo>
                  <a:lnTo>
                    <a:pt x="1105149" y="584828"/>
                  </a:lnTo>
                  <a:lnTo>
                    <a:pt x="0" y="584828"/>
                  </a:lnTo>
                  <a:close/>
                </a:path>
              </a:pathLst>
            </a:custGeom>
            <a:solidFill>
              <a:srgbClr val="000000">
                <a:alpha val="0"/>
              </a:srgbClr>
            </a:solidFill>
            <a:ln w="47625" cap="sq">
              <a:solidFill>
                <a:srgbClr val="00BF63"/>
              </a:solidFill>
              <a:prstDash val="solid"/>
              <a:miter/>
            </a:ln>
          </p:spPr>
          <p:txBody>
            <a:bodyPr/>
            <a:lstStyle/>
            <a:p>
              <a:endParaRPr lang="pt-BR"/>
            </a:p>
          </p:txBody>
        </p:sp>
        <p:sp>
          <p:nvSpPr>
            <p:cNvPr id="16" name="TextBox 16"/>
            <p:cNvSpPr txBox="1"/>
            <p:nvPr/>
          </p:nvSpPr>
          <p:spPr>
            <a:xfrm>
              <a:off x="0" y="-47625"/>
              <a:ext cx="1105149" cy="632454"/>
            </a:xfrm>
            <a:prstGeom prst="rect">
              <a:avLst/>
            </a:prstGeom>
          </p:spPr>
          <p:txBody>
            <a:bodyPr lIns="50800" tIns="50800" rIns="50800" bIns="50800" rtlCol="0" anchor="ctr"/>
            <a:lstStyle/>
            <a:p>
              <a:pPr algn="ctr">
                <a:lnSpc>
                  <a:spcPts val="3495"/>
                </a:lnSpc>
              </a:pPr>
              <a:endParaRPr/>
            </a:p>
          </p:txBody>
        </p:sp>
      </p:grpSp>
      <p:grpSp>
        <p:nvGrpSpPr>
          <p:cNvPr id="17" name="Group 17"/>
          <p:cNvGrpSpPr/>
          <p:nvPr/>
        </p:nvGrpSpPr>
        <p:grpSpPr>
          <a:xfrm>
            <a:off x="1016970" y="4924627"/>
            <a:ext cx="4196114" cy="2304703"/>
            <a:chOff x="0" y="0"/>
            <a:chExt cx="1105149" cy="607000"/>
          </a:xfrm>
        </p:grpSpPr>
        <p:sp>
          <p:nvSpPr>
            <p:cNvPr id="18" name="Freeform 18"/>
            <p:cNvSpPr/>
            <p:nvPr/>
          </p:nvSpPr>
          <p:spPr>
            <a:xfrm>
              <a:off x="0" y="0"/>
              <a:ext cx="1105149" cy="607000"/>
            </a:xfrm>
            <a:custGeom>
              <a:avLst/>
              <a:gdLst/>
              <a:ahLst/>
              <a:cxnLst/>
              <a:rect l="l" t="t" r="r" b="b"/>
              <a:pathLst>
                <a:path w="1105149" h="607000">
                  <a:moveTo>
                    <a:pt x="0" y="0"/>
                  </a:moveTo>
                  <a:lnTo>
                    <a:pt x="1105149" y="0"/>
                  </a:lnTo>
                  <a:lnTo>
                    <a:pt x="1105149" y="607000"/>
                  </a:lnTo>
                  <a:lnTo>
                    <a:pt x="0" y="607000"/>
                  </a:lnTo>
                  <a:close/>
                </a:path>
              </a:pathLst>
            </a:custGeom>
            <a:solidFill>
              <a:srgbClr val="000000">
                <a:alpha val="0"/>
              </a:srgbClr>
            </a:solidFill>
            <a:ln w="47625" cap="sq">
              <a:solidFill>
                <a:srgbClr val="5CE1E6"/>
              </a:solidFill>
              <a:prstDash val="solid"/>
              <a:miter/>
            </a:ln>
          </p:spPr>
          <p:txBody>
            <a:bodyPr/>
            <a:lstStyle/>
            <a:p>
              <a:endParaRPr lang="pt-BR"/>
            </a:p>
          </p:txBody>
        </p:sp>
        <p:sp>
          <p:nvSpPr>
            <p:cNvPr id="19" name="TextBox 19"/>
            <p:cNvSpPr txBox="1"/>
            <p:nvPr/>
          </p:nvSpPr>
          <p:spPr>
            <a:xfrm>
              <a:off x="0" y="-47625"/>
              <a:ext cx="1105149" cy="654625"/>
            </a:xfrm>
            <a:prstGeom prst="rect">
              <a:avLst/>
            </a:prstGeom>
          </p:spPr>
          <p:txBody>
            <a:bodyPr lIns="50800" tIns="50800" rIns="50800" bIns="50800" rtlCol="0" anchor="ctr"/>
            <a:lstStyle/>
            <a:p>
              <a:pPr algn="ctr">
                <a:lnSpc>
                  <a:spcPts val="3495"/>
                </a:lnSpc>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6492" y="-276142"/>
            <a:ext cx="3665829" cy="1955109"/>
          </a:xfrm>
          <a:custGeom>
            <a:avLst/>
            <a:gdLst/>
            <a:ahLst/>
            <a:cxnLst/>
            <a:rect l="l" t="t" r="r" b="b"/>
            <a:pathLst>
              <a:path w="3665829" h="1955109">
                <a:moveTo>
                  <a:pt x="0" y="0"/>
                </a:moveTo>
                <a:lnTo>
                  <a:pt x="3665829" y="0"/>
                </a:lnTo>
                <a:lnTo>
                  <a:pt x="3665829" y="1955108"/>
                </a:lnTo>
                <a:lnTo>
                  <a:pt x="0" y="1955108"/>
                </a:lnTo>
                <a:lnTo>
                  <a:pt x="0" y="0"/>
                </a:lnTo>
                <a:close/>
              </a:path>
            </a:pathLst>
          </a:custGeom>
          <a:blipFill>
            <a:blip r:embed="rId2"/>
            <a:stretch>
              <a:fillRect/>
            </a:stretch>
          </a:blipFill>
        </p:spPr>
        <p:txBody>
          <a:bodyPr/>
          <a:lstStyle/>
          <a:p>
            <a:endParaRPr lang="pt-BR"/>
          </a:p>
        </p:txBody>
      </p:sp>
      <p:sp>
        <p:nvSpPr>
          <p:cNvPr id="3" name="Freeform 3"/>
          <p:cNvSpPr/>
          <p:nvPr/>
        </p:nvSpPr>
        <p:spPr>
          <a:xfrm>
            <a:off x="15655304" y="7229330"/>
            <a:ext cx="2418653" cy="2954212"/>
          </a:xfrm>
          <a:custGeom>
            <a:avLst/>
            <a:gdLst/>
            <a:ahLst/>
            <a:cxnLst/>
            <a:rect l="l" t="t" r="r" b="b"/>
            <a:pathLst>
              <a:path w="2418653" h="2954212">
                <a:moveTo>
                  <a:pt x="0" y="0"/>
                </a:moveTo>
                <a:lnTo>
                  <a:pt x="2418653" y="0"/>
                </a:lnTo>
                <a:lnTo>
                  <a:pt x="2418653" y="2954212"/>
                </a:lnTo>
                <a:lnTo>
                  <a:pt x="0" y="2954212"/>
                </a:lnTo>
                <a:lnTo>
                  <a:pt x="0" y="0"/>
                </a:lnTo>
                <a:close/>
              </a:path>
            </a:pathLst>
          </a:custGeom>
          <a:blipFill>
            <a:blip r:embed="rId3"/>
            <a:stretch>
              <a:fillRect/>
            </a:stretch>
          </a:blipFill>
        </p:spPr>
        <p:txBody>
          <a:bodyPr/>
          <a:lstStyle/>
          <a:p>
            <a:endParaRPr lang="pt-BR"/>
          </a:p>
        </p:txBody>
      </p:sp>
      <p:sp>
        <p:nvSpPr>
          <p:cNvPr id="4" name="Freeform 4"/>
          <p:cNvSpPr/>
          <p:nvPr/>
        </p:nvSpPr>
        <p:spPr>
          <a:xfrm>
            <a:off x="1028700" y="2414872"/>
            <a:ext cx="3530819" cy="7359879"/>
          </a:xfrm>
          <a:custGeom>
            <a:avLst/>
            <a:gdLst/>
            <a:ahLst/>
            <a:cxnLst/>
            <a:rect l="l" t="t" r="r" b="b"/>
            <a:pathLst>
              <a:path w="3530819" h="7359879">
                <a:moveTo>
                  <a:pt x="0" y="0"/>
                </a:moveTo>
                <a:lnTo>
                  <a:pt x="3530819" y="0"/>
                </a:lnTo>
                <a:lnTo>
                  <a:pt x="3530819" y="7359880"/>
                </a:lnTo>
                <a:lnTo>
                  <a:pt x="0" y="7359880"/>
                </a:lnTo>
                <a:lnTo>
                  <a:pt x="0" y="0"/>
                </a:lnTo>
                <a:close/>
              </a:path>
            </a:pathLst>
          </a:custGeom>
          <a:blipFill>
            <a:blip r:embed="rId4"/>
            <a:stretch>
              <a:fillRect t="-3304" b="-3304"/>
            </a:stretch>
          </a:blipFill>
        </p:spPr>
        <p:txBody>
          <a:bodyPr/>
          <a:lstStyle/>
          <a:p>
            <a:endParaRPr lang="pt-BR"/>
          </a:p>
        </p:txBody>
      </p:sp>
      <p:grpSp>
        <p:nvGrpSpPr>
          <p:cNvPr id="5" name="Group 5"/>
          <p:cNvGrpSpPr/>
          <p:nvPr/>
        </p:nvGrpSpPr>
        <p:grpSpPr>
          <a:xfrm>
            <a:off x="696052" y="5143500"/>
            <a:ext cx="4196114" cy="2219509"/>
            <a:chOff x="0" y="0"/>
            <a:chExt cx="1105149" cy="584562"/>
          </a:xfrm>
        </p:grpSpPr>
        <p:sp>
          <p:nvSpPr>
            <p:cNvPr id="6" name="Freeform 6"/>
            <p:cNvSpPr/>
            <p:nvPr/>
          </p:nvSpPr>
          <p:spPr>
            <a:xfrm>
              <a:off x="0" y="0"/>
              <a:ext cx="1105149" cy="584562"/>
            </a:xfrm>
            <a:custGeom>
              <a:avLst/>
              <a:gdLst/>
              <a:ahLst/>
              <a:cxnLst/>
              <a:rect l="l" t="t" r="r" b="b"/>
              <a:pathLst>
                <a:path w="1105149" h="584562">
                  <a:moveTo>
                    <a:pt x="0" y="0"/>
                  </a:moveTo>
                  <a:lnTo>
                    <a:pt x="1105149" y="0"/>
                  </a:lnTo>
                  <a:lnTo>
                    <a:pt x="1105149" y="584562"/>
                  </a:lnTo>
                  <a:lnTo>
                    <a:pt x="0" y="584562"/>
                  </a:lnTo>
                  <a:close/>
                </a:path>
              </a:pathLst>
            </a:custGeom>
            <a:solidFill>
              <a:srgbClr val="000000">
                <a:alpha val="0"/>
              </a:srgbClr>
            </a:solidFill>
            <a:ln w="47625" cap="sq">
              <a:solidFill>
                <a:srgbClr val="F37420"/>
              </a:solidFill>
              <a:prstDash val="solid"/>
              <a:miter/>
            </a:ln>
          </p:spPr>
          <p:txBody>
            <a:bodyPr/>
            <a:lstStyle/>
            <a:p>
              <a:endParaRPr lang="pt-BR"/>
            </a:p>
          </p:txBody>
        </p:sp>
        <p:sp>
          <p:nvSpPr>
            <p:cNvPr id="7" name="TextBox 7"/>
            <p:cNvSpPr txBox="1"/>
            <p:nvPr/>
          </p:nvSpPr>
          <p:spPr>
            <a:xfrm>
              <a:off x="0" y="-47625"/>
              <a:ext cx="1105149" cy="632187"/>
            </a:xfrm>
            <a:prstGeom prst="rect">
              <a:avLst/>
            </a:prstGeom>
          </p:spPr>
          <p:txBody>
            <a:bodyPr lIns="50800" tIns="50800" rIns="50800" bIns="50800" rtlCol="0" anchor="ctr"/>
            <a:lstStyle/>
            <a:p>
              <a:pPr algn="ctr">
                <a:lnSpc>
                  <a:spcPts val="3495"/>
                </a:lnSpc>
              </a:pPr>
              <a:endParaRPr/>
            </a:p>
          </p:txBody>
        </p:sp>
      </p:grpSp>
      <p:sp>
        <p:nvSpPr>
          <p:cNvPr id="8" name="Freeform 8"/>
          <p:cNvSpPr/>
          <p:nvPr/>
        </p:nvSpPr>
        <p:spPr>
          <a:xfrm>
            <a:off x="6031204" y="2414872"/>
            <a:ext cx="3311946" cy="7359879"/>
          </a:xfrm>
          <a:custGeom>
            <a:avLst/>
            <a:gdLst/>
            <a:ahLst/>
            <a:cxnLst/>
            <a:rect l="l" t="t" r="r" b="b"/>
            <a:pathLst>
              <a:path w="3311946" h="7359879">
                <a:moveTo>
                  <a:pt x="0" y="0"/>
                </a:moveTo>
                <a:lnTo>
                  <a:pt x="3311946" y="0"/>
                </a:lnTo>
                <a:lnTo>
                  <a:pt x="3311946" y="7359880"/>
                </a:lnTo>
                <a:lnTo>
                  <a:pt x="0" y="7359880"/>
                </a:lnTo>
                <a:lnTo>
                  <a:pt x="0" y="0"/>
                </a:lnTo>
                <a:close/>
              </a:path>
            </a:pathLst>
          </a:custGeom>
          <a:blipFill>
            <a:blip r:embed="rId5"/>
            <a:stretch>
              <a:fillRect/>
            </a:stretch>
          </a:blipFill>
        </p:spPr>
        <p:txBody>
          <a:bodyPr/>
          <a:lstStyle/>
          <a:p>
            <a:endParaRPr lang="pt-BR"/>
          </a:p>
        </p:txBody>
      </p:sp>
      <p:grpSp>
        <p:nvGrpSpPr>
          <p:cNvPr id="9" name="Group 9"/>
          <p:cNvGrpSpPr/>
          <p:nvPr/>
        </p:nvGrpSpPr>
        <p:grpSpPr>
          <a:xfrm>
            <a:off x="5658089" y="5719802"/>
            <a:ext cx="3876223" cy="2131462"/>
            <a:chOff x="0" y="0"/>
            <a:chExt cx="1020898" cy="561373"/>
          </a:xfrm>
        </p:grpSpPr>
        <p:sp>
          <p:nvSpPr>
            <p:cNvPr id="10" name="Freeform 10"/>
            <p:cNvSpPr/>
            <p:nvPr/>
          </p:nvSpPr>
          <p:spPr>
            <a:xfrm>
              <a:off x="0" y="0"/>
              <a:ext cx="1020898" cy="561373"/>
            </a:xfrm>
            <a:custGeom>
              <a:avLst/>
              <a:gdLst/>
              <a:ahLst/>
              <a:cxnLst/>
              <a:rect l="l" t="t" r="r" b="b"/>
              <a:pathLst>
                <a:path w="1020898" h="561373">
                  <a:moveTo>
                    <a:pt x="0" y="0"/>
                  </a:moveTo>
                  <a:lnTo>
                    <a:pt x="1020898" y="0"/>
                  </a:lnTo>
                  <a:lnTo>
                    <a:pt x="1020898" y="561373"/>
                  </a:lnTo>
                  <a:lnTo>
                    <a:pt x="0" y="561373"/>
                  </a:lnTo>
                  <a:close/>
                </a:path>
              </a:pathLst>
            </a:custGeom>
            <a:solidFill>
              <a:srgbClr val="000000">
                <a:alpha val="0"/>
              </a:srgbClr>
            </a:solidFill>
            <a:ln w="47625" cap="sq">
              <a:solidFill>
                <a:srgbClr val="00BF63"/>
              </a:solidFill>
              <a:prstDash val="solid"/>
              <a:miter/>
            </a:ln>
          </p:spPr>
          <p:txBody>
            <a:bodyPr/>
            <a:lstStyle/>
            <a:p>
              <a:endParaRPr lang="pt-BR"/>
            </a:p>
          </p:txBody>
        </p:sp>
        <p:sp>
          <p:nvSpPr>
            <p:cNvPr id="11" name="TextBox 11"/>
            <p:cNvSpPr txBox="1"/>
            <p:nvPr/>
          </p:nvSpPr>
          <p:spPr>
            <a:xfrm>
              <a:off x="0" y="-47625"/>
              <a:ext cx="1020898" cy="608998"/>
            </a:xfrm>
            <a:prstGeom prst="rect">
              <a:avLst/>
            </a:prstGeom>
          </p:spPr>
          <p:txBody>
            <a:bodyPr lIns="50800" tIns="50800" rIns="50800" bIns="50800" rtlCol="0" anchor="ctr"/>
            <a:lstStyle/>
            <a:p>
              <a:pPr algn="ctr">
                <a:lnSpc>
                  <a:spcPts val="3495"/>
                </a:lnSpc>
              </a:pPr>
              <a:endParaRPr/>
            </a:p>
          </p:txBody>
        </p:sp>
      </p:grpSp>
      <p:sp>
        <p:nvSpPr>
          <p:cNvPr id="12" name="Freeform 12"/>
          <p:cNvSpPr/>
          <p:nvPr/>
        </p:nvSpPr>
        <p:spPr>
          <a:xfrm rot="5400000">
            <a:off x="5959115" y="4276608"/>
            <a:ext cx="8629241" cy="1478848"/>
          </a:xfrm>
          <a:custGeom>
            <a:avLst/>
            <a:gdLst/>
            <a:ahLst/>
            <a:cxnLst/>
            <a:rect l="l" t="t" r="r" b="b"/>
            <a:pathLst>
              <a:path w="8629241" h="1478848">
                <a:moveTo>
                  <a:pt x="0" y="0"/>
                </a:moveTo>
                <a:lnTo>
                  <a:pt x="8629241" y="0"/>
                </a:lnTo>
                <a:lnTo>
                  <a:pt x="8629241" y="1478848"/>
                </a:lnTo>
                <a:lnTo>
                  <a:pt x="0" y="14788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13" name="TextBox 13"/>
          <p:cNvSpPr txBox="1"/>
          <p:nvPr/>
        </p:nvSpPr>
        <p:spPr>
          <a:xfrm>
            <a:off x="3364751" y="279056"/>
            <a:ext cx="13894549"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Utilização dos recursos dos dispositivos: App Mobile - Dados móveis (4G)</a:t>
            </a:r>
          </a:p>
        </p:txBody>
      </p:sp>
      <p:sp>
        <p:nvSpPr>
          <p:cNvPr id="14" name="TextBox 14"/>
          <p:cNvSpPr txBox="1"/>
          <p:nvPr/>
        </p:nvSpPr>
        <p:spPr>
          <a:xfrm>
            <a:off x="906639" y="1675980"/>
            <a:ext cx="2908665" cy="357639"/>
          </a:xfrm>
          <a:prstGeom prst="rect">
            <a:avLst/>
          </a:prstGeom>
        </p:spPr>
        <p:txBody>
          <a:bodyPr lIns="0" tIns="0" rIns="0" bIns="0" rtlCol="0" anchor="t">
            <a:spAutoFit/>
          </a:bodyPr>
          <a:lstStyle/>
          <a:p>
            <a:pPr marL="445964" lvl="1" indent="-222982" algn="ctr">
              <a:lnSpc>
                <a:spcPts val="2891"/>
              </a:lnSpc>
              <a:buFont typeface="Arial"/>
              <a:buChar char="•"/>
            </a:pPr>
            <a:r>
              <a:rPr lang="en-US" sz="2065">
                <a:solidFill>
                  <a:srgbClr val="000000"/>
                </a:solidFill>
                <a:latin typeface="Anonymous Pro Bold"/>
              </a:rPr>
              <a:t>Sem uso:</a:t>
            </a:r>
          </a:p>
        </p:txBody>
      </p:sp>
      <p:sp>
        <p:nvSpPr>
          <p:cNvPr id="15" name="TextBox 15"/>
          <p:cNvSpPr txBox="1"/>
          <p:nvPr/>
        </p:nvSpPr>
        <p:spPr>
          <a:xfrm>
            <a:off x="4819603" y="1339248"/>
            <a:ext cx="4714708" cy="721089"/>
          </a:xfrm>
          <a:prstGeom prst="rect">
            <a:avLst/>
          </a:prstGeom>
        </p:spPr>
        <p:txBody>
          <a:bodyPr lIns="0" tIns="0" rIns="0" bIns="0" rtlCol="0" anchor="t">
            <a:spAutoFit/>
          </a:bodyPr>
          <a:lstStyle/>
          <a:p>
            <a:pPr marL="446607" lvl="1" indent="-223303" algn="ctr">
              <a:lnSpc>
                <a:spcPts val="2896"/>
              </a:lnSpc>
              <a:spcBef>
                <a:spcPct val="0"/>
              </a:spcBef>
              <a:buFont typeface="Arial"/>
              <a:buChar char="•"/>
            </a:pPr>
            <a:r>
              <a:rPr lang="en-US" sz="2068">
                <a:solidFill>
                  <a:srgbClr val="000000"/>
                </a:solidFill>
                <a:latin typeface="Anonymous Pro Bold"/>
              </a:rPr>
              <a:t>Após a exibição de 3 episódios de 24 minutos: </a:t>
            </a:r>
          </a:p>
        </p:txBody>
      </p:sp>
      <p:sp>
        <p:nvSpPr>
          <p:cNvPr id="16" name="TextBox 16"/>
          <p:cNvSpPr txBox="1"/>
          <p:nvPr/>
        </p:nvSpPr>
        <p:spPr>
          <a:xfrm>
            <a:off x="11013159" y="2279711"/>
            <a:ext cx="6633223" cy="5425017"/>
          </a:xfrm>
          <a:prstGeom prst="rect">
            <a:avLst/>
          </a:prstGeom>
        </p:spPr>
        <p:txBody>
          <a:bodyPr lIns="0" tIns="0" rIns="0" bIns="0" rtlCol="0" anchor="t">
            <a:spAutoFit/>
          </a:bodyPr>
          <a:lstStyle/>
          <a:p>
            <a:pPr algn="just">
              <a:lnSpc>
                <a:spcPts val="2858"/>
              </a:lnSpc>
            </a:pPr>
            <a:r>
              <a:rPr lang="en-US" sz="2041">
                <a:solidFill>
                  <a:srgbClr val="000000"/>
                </a:solidFill>
                <a:latin typeface="Anonymous Pro Bold"/>
              </a:rPr>
              <a:t>Mobile (Wi-Fi): Vê-se que mesmo após a exibição de 3 episódios de aproximadamente 24 minutos cada, totalizando 72 minutos, um pouco mais de 1h de utilização do aplicativo Mobile, houve-se apenas uma alteração de 129 GB para 131 GB (2 GB) e um uso de apenas 2% de bateria. </a:t>
            </a:r>
          </a:p>
          <a:p>
            <a:pPr algn="just">
              <a:lnSpc>
                <a:spcPts val="2858"/>
              </a:lnSpc>
            </a:pPr>
            <a:r>
              <a:rPr lang="en-US" sz="2041">
                <a:solidFill>
                  <a:srgbClr val="000000"/>
                </a:solidFill>
                <a:latin typeface="Anonymous Pro Bold"/>
              </a:rPr>
              <a:t>Mobile (Dados Móveis 4G): Vê-se que mesmo após a exibição de 3 episódios de aproximadamente 24 minutos cada, totalizando 72 minutos, um pouco mais de 1h de utilização do aplicativo Mobile, não existiu alteração do uso de dados móveis, que permaneceu em 131 GB e o uso de bateria aumentou em apenas 1%. </a:t>
            </a:r>
          </a:p>
          <a:p>
            <a:pPr algn="ctr">
              <a:lnSpc>
                <a:spcPts val="2858"/>
              </a:lnSpc>
              <a:spcBef>
                <a:spcPct val="0"/>
              </a:spcBef>
            </a:pPr>
            <a:endParaRPr lang="en-US" sz="2041">
              <a:solidFill>
                <a:srgbClr val="000000"/>
              </a:solidFill>
              <a:latin typeface="Anonymous Pro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6492" y="-276142"/>
            <a:ext cx="3665829" cy="1955109"/>
          </a:xfrm>
          <a:custGeom>
            <a:avLst/>
            <a:gdLst/>
            <a:ahLst/>
            <a:cxnLst/>
            <a:rect l="l" t="t" r="r" b="b"/>
            <a:pathLst>
              <a:path w="3665829" h="1955109">
                <a:moveTo>
                  <a:pt x="0" y="0"/>
                </a:moveTo>
                <a:lnTo>
                  <a:pt x="3665829" y="0"/>
                </a:lnTo>
                <a:lnTo>
                  <a:pt x="3665829" y="1955108"/>
                </a:lnTo>
                <a:lnTo>
                  <a:pt x="0" y="1955108"/>
                </a:lnTo>
                <a:lnTo>
                  <a:pt x="0" y="0"/>
                </a:lnTo>
                <a:close/>
              </a:path>
            </a:pathLst>
          </a:custGeom>
          <a:blipFill>
            <a:blip r:embed="rId2"/>
            <a:stretch>
              <a:fillRect/>
            </a:stretch>
          </a:blipFill>
        </p:spPr>
        <p:txBody>
          <a:bodyPr/>
          <a:lstStyle/>
          <a:p>
            <a:endParaRPr lang="pt-BR"/>
          </a:p>
        </p:txBody>
      </p:sp>
      <p:sp>
        <p:nvSpPr>
          <p:cNvPr id="3" name="Freeform 3"/>
          <p:cNvSpPr/>
          <p:nvPr/>
        </p:nvSpPr>
        <p:spPr>
          <a:xfrm>
            <a:off x="14317116" y="7370323"/>
            <a:ext cx="4088739" cy="3253405"/>
          </a:xfrm>
          <a:custGeom>
            <a:avLst/>
            <a:gdLst/>
            <a:ahLst/>
            <a:cxnLst/>
            <a:rect l="l" t="t" r="r" b="b"/>
            <a:pathLst>
              <a:path w="4088739" h="3253405">
                <a:moveTo>
                  <a:pt x="0" y="0"/>
                </a:moveTo>
                <a:lnTo>
                  <a:pt x="4088739" y="0"/>
                </a:lnTo>
                <a:lnTo>
                  <a:pt x="4088739" y="3253405"/>
                </a:lnTo>
                <a:lnTo>
                  <a:pt x="0" y="3253405"/>
                </a:lnTo>
                <a:lnTo>
                  <a:pt x="0" y="0"/>
                </a:lnTo>
                <a:close/>
              </a:path>
            </a:pathLst>
          </a:custGeom>
          <a:blipFill>
            <a:blip r:embed="rId3"/>
            <a:stretch>
              <a:fillRect/>
            </a:stretch>
          </a:blipFill>
        </p:spPr>
        <p:txBody>
          <a:bodyPr/>
          <a:lstStyle/>
          <a:p>
            <a:endParaRPr lang="pt-BR"/>
          </a:p>
        </p:txBody>
      </p:sp>
      <p:sp>
        <p:nvSpPr>
          <p:cNvPr id="4" name="TextBox 4"/>
          <p:cNvSpPr txBox="1"/>
          <p:nvPr/>
        </p:nvSpPr>
        <p:spPr>
          <a:xfrm>
            <a:off x="4200823" y="279056"/>
            <a:ext cx="9886355"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Utilização de recursos dos dispositivos: Considerações</a:t>
            </a:r>
          </a:p>
        </p:txBody>
      </p:sp>
      <p:sp>
        <p:nvSpPr>
          <p:cNvPr id="5" name="TextBox 5"/>
          <p:cNvSpPr txBox="1"/>
          <p:nvPr/>
        </p:nvSpPr>
        <p:spPr>
          <a:xfrm>
            <a:off x="760868" y="1366802"/>
            <a:ext cx="16766265" cy="5444571"/>
          </a:xfrm>
          <a:prstGeom prst="rect">
            <a:avLst/>
          </a:prstGeom>
        </p:spPr>
        <p:txBody>
          <a:bodyPr lIns="0" tIns="0" rIns="0" bIns="0" rtlCol="0" anchor="t">
            <a:spAutoFit/>
          </a:bodyPr>
          <a:lstStyle/>
          <a:p>
            <a:pPr algn="just">
              <a:lnSpc>
                <a:spcPts val="3355"/>
              </a:lnSpc>
            </a:pPr>
            <a:r>
              <a:rPr lang="en-US" sz="2396">
                <a:solidFill>
                  <a:srgbClr val="000000"/>
                </a:solidFill>
                <a:latin typeface="Anonymous Pro Bold"/>
              </a:rPr>
              <a:t>Com as comparações realizadas, nota-se que há um decréscimo da bateria mais significativo na versão Web, porém, não tão expressivo em relação aos usos normais no dia a dia e considerando o estado da sua bateria. Em relação a bateria do mobile, não houve alterações praticamente. Itens como memória, uso de dados e bateria na versão mobile são virtualmente mais reduzidos que na versão web, devido a isso, o aplicativo exibe um maior cuidado do app em relação ao gerenciamento dos recursos limitados do mobile, considerando sua arquitetura.</a:t>
            </a:r>
          </a:p>
          <a:p>
            <a:pPr algn="just">
              <a:lnSpc>
                <a:spcPts val="3355"/>
              </a:lnSpc>
            </a:pPr>
            <a:endParaRPr lang="en-US" sz="2396">
              <a:solidFill>
                <a:srgbClr val="000000"/>
              </a:solidFill>
              <a:latin typeface="Anonymous Pro Bold"/>
            </a:endParaRPr>
          </a:p>
          <a:p>
            <a:pPr algn="just">
              <a:lnSpc>
                <a:spcPts val="3355"/>
              </a:lnSpc>
            </a:pPr>
            <a:r>
              <a:rPr lang="en-US" sz="2396">
                <a:solidFill>
                  <a:srgbClr val="000000"/>
                </a:solidFill>
                <a:latin typeface="Anonymous Pro Bold"/>
              </a:rPr>
              <a:t>Quanto ao uso de dados, a versão mobile mostrou-se muito econômica, gastando aproximadamente 2 GB após a reprodução de 3 episódios usando o wi-fi, e com os dados móveis, não apresentou qualquer alteração, evidenciando que o aplicativo detém recursos para reduzir o gasto de uso de dados quando detecta o uso de dados móveis.</a:t>
            </a:r>
          </a:p>
          <a:p>
            <a:pPr algn="just">
              <a:lnSpc>
                <a:spcPts val="3355"/>
              </a:lnSpc>
            </a:pPr>
            <a:endParaRPr lang="en-US" sz="2396">
              <a:solidFill>
                <a:srgbClr val="000000"/>
              </a:solidFill>
              <a:latin typeface="Anonymous Pro Bold"/>
            </a:endParaRPr>
          </a:p>
          <a:p>
            <a:pPr algn="just">
              <a:lnSpc>
                <a:spcPts val="3355"/>
              </a:lnSpc>
              <a:spcBef>
                <a:spcPct val="0"/>
              </a:spcBef>
            </a:pPr>
            <a:r>
              <a:rPr lang="en-US" sz="2396">
                <a:solidFill>
                  <a:srgbClr val="000000"/>
                </a:solidFill>
                <a:latin typeface="Anonymous Pro Bold"/>
              </a:rPr>
              <a:t>Não houveram alterações significativas no uso de memória e CPU da versão Web.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512182" y="-194948"/>
            <a:ext cx="3494631" cy="1863803"/>
          </a:xfrm>
          <a:custGeom>
            <a:avLst/>
            <a:gdLst/>
            <a:ahLst/>
            <a:cxnLst/>
            <a:rect l="l" t="t" r="r" b="b"/>
            <a:pathLst>
              <a:path w="3494631" h="1863803">
                <a:moveTo>
                  <a:pt x="0" y="0"/>
                </a:moveTo>
                <a:lnTo>
                  <a:pt x="3494631" y="0"/>
                </a:lnTo>
                <a:lnTo>
                  <a:pt x="3494631" y="1863804"/>
                </a:lnTo>
                <a:lnTo>
                  <a:pt x="0" y="1863804"/>
                </a:lnTo>
                <a:lnTo>
                  <a:pt x="0" y="0"/>
                </a:lnTo>
                <a:close/>
              </a:path>
            </a:pathLst>
          </a:custGeom>
          <a:blipFill>
            <a:blip r:embed="rId2"/>
            <a:stretch>
              <a:fillRect/>
            </a:stretch>
          </a:blipFill>
        </p:spPr>
        <p:txBody>
          <a:bodyPr/>
          <a:lstStyle/>
          <a:p>
            <a:endParaRPr lang="pt-BR"/>
          </a:p>
        </p:txBody>
      </p:sp>
      <p:sp>
        <p:nvSpPr>
          <p:cNvPr id="3" name="Freeform 3"/>
          <p:cNvSpPr/>
          <p:nvPr/>
        </p:nvSpPr>
        <p:spPr>
          <a:xfrm>
            <a:off x="13323776" y="6387433"/>
            <a:ext cx="3803350" cy="4067931"/>
          </a:xfrm>
          <a:custGeom>
            <a:avLst/>
            <a:gdLst/>
            <a:ahLst/>
            <a:cxnLst/>
            <a:rect l="l" t="t" r="r" b="b"/>
            <a:pathLst>
              <a:path w="3803350" h="4067931">
                <a:moveTo>
                  <a:pt x="0" y="0"/>
                </a:moveTo>
                <a:lnTo>
                  <a:pt x="3803350" y="0"/>
                </a:lnTo>
                <a:lnTo>
                  <a:pt x="3803350" y="4067931"/>
                </a:lnTo>
                <a:lnTo>
                  <a:pt x="0" y="4067931"/>
                </a:lnTo>
                <a:lnTo>
                  <a:pt x="0" y="0"/>
                </a:lnTo>
                <a:close/>
              </a:path>
            </a:pathLst>
          </a:custGeom>
          <a:blipFill>
            <a:blip r:embed="rId3"/>
            <a:stretch>
              <a:fillRect/>
            </a:stretch>
          </a:blipFill>
        </p:spPr>
        <p:txBody>
          <a:bodyPr/>
          <a:lstStyle/>
          <a:p>
            <a:endParaRPr lang="pt-BR"/>
          </a:p>
        </p:txBody>
      </p:sp>
      <p:sp>
        <p:nvSpPr>
          <p:cNvPr id="4" name="Freeform 4"/>
          <p:cNvSpPr/>
          <p:nvPr/>
        </p:nvSpPr>
        <p:spPr>
          <a:xfrm>
            <a:off x="319891" y="445208"/>
            <a:ext cx="2719667" cy="583492"/>
          </a:xfrm>
          <a:custGeom>
            <a:avLst/>
            <a:gdLst/>
            <a:ahLst/>
            <a:cxnLst/>
            <a:rect l="l" t="t" r="r" b="b"/>
            <a:pathLst>
              <a:path w="2719667" h="583492">
                <a:moveTo>
                  <a:pt x="0" y="0"/>
                </a:moveTo>
                <a:lnTo>
                  <a:pt x="2719667" y="0"/>
                </a:lnTo>
                <a:lnTo>
                  <a:pt x="2719667" y="583492"/>
                </a:lnTo>
                <a:lnTo>
                  <a:pt x="0" y="5834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16840908" y="8793635"/>
            <a:ext cx="1303742" cy="1392346"/>
          </a:xfrm>
          <a:custGeom>
            <a:avLst/>
            <a:gdLst/>
            <a:ahLst/>
            <a:cxnLst/>
            <a:rect l="l" t="t" r="r" b="b"/>
            <a:pathLst>
              <a:path w="1303742" h="1392346">
                <a:moveTo>
                  <a:pt x="0" y="0"/>
                </a:moveTo>
                <a:lnTo>
                  <a:pt x="1303742" y="0"/>
                </a:lnTo>
                <a:lnTo>
                  <a:pt x="1303742" y="1392347"/>
                </a:lnTo>
                <a:lnTo>
                  <a:pt x="0" y="13923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6" name="Freeform 6"/>
          <p:cNvSpPr/>
          <p:nvPr/>
        </p:nvSpPr>
        <p:spPr>
          <a:xfrm>
            <a:off x="319891" y="9332553"/>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7" name="Freeform 7"/>
          <p:cNvSpPr/>
          <p:nvPr/>
        </p:nvSpPr>
        <p:spPr>
          <a:xfrm>
            <a:off x="1280941" y="9332553"/>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8" name="Freeform 8"/>
          <p:cNvSpPr/>
          <p:nvPr/>
        </p:nvSpPr>
        <p:spPr>
          <a:xfrm>
            <a:off x="319891" y="8366921"/>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9" name="Freeform 9"/>
          <p:cNvSpPr/>
          <p:nvPr/>
        </p:nvSpPr>
        <p:spPr>
          <a:xfrm>
            <a:off x="17725627" y="135193"/>
            <a:ext cx="562373" cy="1203522"/>
          </a:xfrm>
          <a:custGeom>
            <a:avLst/>
            <a:gdLst/>
            <a:ahLst/>
            <a:cxnLst/>
            <a:rect l="l" t="t" r="r" b="b"/>
            <a:pathLst>
              <a:path w="562373" h="1203522">
                <a:moveTo>
                  <a:pt x="0" y="0"/>
                </a:moveTo>
                <a:lnTo>
                  <a:pt x="562373" y="0"/>
                </a:lnTo>
                <a:lnTo>
                  <a:pt x="562373" y="1203522"/>
                </a:lnTo>
                <a:lnTo>
                  <a:pt x="0" y="12035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0" name="TextBox 10"/>
          <p:cNvSpPr txBox="1"/>
          <p:nvPr/>
        </p:nvSpPr>
        <p:spPr>
          <a:xfrm>
            <a:off x="1446972" y="2303229"/>
            <a:ext cx="15394056" cy="4428776"/>
          </a:xfrm>
          <a:prstGeom prst="rect">
            <a:avLst/>
          </a:prstGeom>
        </p:spPr>
        <p:txBody>
          <a:bodyPr lIns="0" tIns="0" rIns="0" bIns="0" rtlCol="0" anchor="t">
            <a:spAutoFit/>
          </a:bodyPr>
          <a:lstStyle/>
          <a:p>
            <a:pPr marL="454780" lvl="1" indent="-227390" algn="just">
              <a:lnSpc>
                <a:spcPts val="2949"/>
              </a:lnSpc>
              <a:buFont typeface="Arial"/>
              <a:buChar char="•"/>
            </a:pPr>
            <a:r>
              <a:rPr lang="en-US" sz="2800" dirty="0" err="1">
                <a:solidFill>
                  <a:srgbClr val="000000"/>
                </a:solidFill>
                <a:latin typeface="Anonymous Pro Bold"/>
              </a:rPr>
              <a:t>Erro</a:t>
            </a:r>
            <a:r>
              <a:rPr lang="en-US" sz="2800" dirty="0">
                <a:solidFill>
                  <a:srgbClr val="000000"/>
                </a:solidFill>
                <a:latin typeface="Anonymous Pro Bold"/>
              </a:rPr>
              <a:t> de </a:t>
            </a:r>
            <a:r>
              <a:rPr lang="en-US" sz="2800" dirty="0" err="1">
                <a:solidFill>
                  <a:srgbClr val="000000"/>
                </a:solidFill>
                <a:latin typeface="Anonymous Pro Bold"/>
              </a:rPr>
              <a:t>legendas</a:t>
            </a:r>
            <a:r>
              <a:rPr lang="en-US" sz="2800" dirty="0">
                <a:solidFill>
                  <a:srgbClr val="000000"/>
                </a:solidFill>
                <a:latin typeface="Anonymous Pro Bold"/>
              </a:rPr>
              <a:t> </a:t>
            </a:r>
            <a:r>
              <a:rPr lang="en-US" sz="2800" dirty="0" err="1">
                <a:solidFill>
                  <a:srgbClr val="000000"/>
                </a:solidFill>
                <a:latin typeface="Anonymous Pro Bold"/>
              </a:rPr>
              <a:t>trocadas</a:t>
            </a:r>
            <a:r>
              <a:rPr lang="en-US" sz="2800" dirty="0">
                <a:solidFill>
                  <a:srgbClr val="000000"/>
                </a:solidFill>
                <a:latin typeface="Anonymous Pro Bold"/>
              </a:rPr>
              <a:t>: </a:t>
            </a:r>
            <a:r>
              <a:rPr lang="en-US" sz="2800" dirty="0" err="1">
                <a:solidFill>
                  <a:srgbClr val="000000"/>
                </a:solidFill>
                <a:latin typeface="Anonymous Pro Bold"/>
              </a:rPr>
              <a:t>Quando</a:t>
            </a:r>
            <a:r>
              <a:rPr lang="en-US" sz="2800" dirty="0">
                <a:solidFill>
                  <a:srgbClr val="000000"/>
                </a:solidFill>
                <a:latin typeface="Anonymous Pro Bold"/>
              </a:rPr>
              <a:t> se </a:t>
            </a:r>
            <a:r>
              <a:rPr lang="en-US" sz="2800" dirty="0" err="1">
                <a:solidFill>
                  <a:srgbClr val="000000"/>
                </a:solidFill>
                <a:latin typeface="Anonymous Pro Bold"/>
              </a:rPr>
              <a:t>escolhe</a:t>
            </a:r>
            <a:r>
              <a:rPr lang="en-US" sz="2800" dirty="0">
                <a:solidFill>
                  <a:srgbClr val="000000"/>
                </a:solidFill>
                <a:latin typeface="Anonymous Pro Bold"/>
              </a:rPr>
              <a:t> </a:t>
            </a:r>
            <a:r>
              <a:rPr lang="en-US" sz="2800" dirty="0" err="1">
                <a:solidFill>
                  <a:srgbClr val="000000"/>
                </a:solidFill>
                <a:latin typeface="Anonymous Pro Bold"/>
              </a:rPr>
              <a:t>uma</a:t>
            </a:r>
            <a:r>
              <a:rPr lang="en-US" sz="2800" dirty="0">
                <a:solidFill>
                  <a:srgbClr val="000000"/>
                </a:solidFill>
                <a:latin typeface="Anonymous Pro Bold"/>
              </a:rPr>
              <a:t> </a:t>
            </a:r>
            <a:r>
              <a:rPr lang="en-US" sz="2800" dirty="0" err="1">
                <a:solidFill>
                  <a:srgbClr val="000000"/>
                </a:solidFill>
                <a:latin typeface="Anonymous Pro Bold"/>
              </a:rPr>
              <a:t>língua</a:t>
            </a:r>
            <a:r>
              <a:rPr lang="en-US" sz="2800" dirty="0">
                <a:solidFill>
                  <a:srgbClr val="000000"/>
                </a:solidFill>
                <a:latin typeface="Anonymous Pro Bold"/>
              </a:rPr>
              <a:t> para a legenda, </a:t>
            </a:r>
            <a:r>
              <a:rPr lang="en-US" sz="2800" dirty="0" err="1">
                <a:solidFill>
                  <a:srgbClr val="000000"/>
                </a:solidFill>
                <a:latin typeface="Anonymous Pro Bold"/>
              </a:rPr>
              <a:t>às</a:t>
            </a:r>
            <a:r>
              <a:rPr lang="en-US" sz="2800" dirty="0">
                <a:solidFill>
                  <a:srgbClr val="000000"/>
                </a:solidFill>
                <a:latin typeface="Anonymous Pro Bold"/>
              </a:rPr>
              <a:t> </a:t>
            </a:r>
            <a:r>
              <a:rPr lang="en-US" sz="2800" dirty="0" err="1">
                <a:solidFill>
                  <a:srgbClr val="000000"/>
                </a:solidFill>
                <a:latin typeface="Anonymous Pro Bold"/>
              </a:rPr>
              <a:t>vezes</a:t>
            </a:r>
            <a:r>
              <a:rPr lang="en-US" sz="2800" dirty="0">
                <a:solidFill>
                  <a:srgbClr val="000000"/>
                </a:solidFill>
                <a:latin typeface="Anonymous Pro Bold"/>
              </a:rPr>
              <a:t> </a:t>
            </a:r>
            <a:r>
              <a:rPr lang="en-US" sz="2800" dirty="0" err="1">
                <a:solidFill>
                  <a:srgbClr val="000000"/>
                </a:solidFill>
                <a:latin typeface="Anonymous Pro Bold"/>
              </a:rPr>
              <a:t>ocorre</a:t>
            </a:r>
            <a:r>
              <a:rPr lang="en-US" sz="2800" dirty="0">
                <a:solidFill>
                  <a:srgbClr val="000000"/>
                </a:solidFill>
                <a:latin typeface="Anonymous Pro Bold"/>
              </a:rPr>
              <a:t> de a </a:t>
            </a:r>
            <a:r>
              <a:rPr lang="en-US" sz="2800" dirty="0" err="1">
                <a:solidFill>
                  <a:srgbClr val="000000"/>
                </a:solidFill>
                <a:latin typeface="Anonymous Pro Bold"/>
              </a:rPr>
              <a:t>língua</a:t>
            </a:r>
            <a:r>
              <a:rPr lang="en-US" sz="2800" dirty="0">
                <a:solidFill>
                  <a:srgbClr val="000000"/>
                </a:solidFill>
                <a:latin typeface="Anonymous Pro Bold"/>
              </a:rPr>
              <a:t> </a:t>
            </a:r>
            <a:r>
              <a:rPr lang="en-US" sz="2800" dirty="0" err="1">
                <a:solidFill>
                  <a:srgbClr val="000000"/>
                </a:solidFill>
                <a:latin typeface="Anonymous Pro Bold"/>
              </a:rPr>
              <a:t>escolhida</a:t>
            </a:r>
            <a:r>
              <a:rPr lang="en-US" sz="2800" dirty="0">
                <a:solidFill>
                  <a:srgbClr val="000000"/>
                </a:solidFill>
                <a:latin typeface="Anonymous Pro Bold"/>
              </a:rPr>
              <a:t> </a:t>
            </a:r>
            <a:r>
              <a:rPr lang="en-US" sz="2800" dirty="0" err="1">
                <a:solidFill>
                  <a:srgbClr val="000000"/>
                </a:solidFill>
                <a:latin typeface="Anonymous Pro Bold"/>
              </a:rPr>
              <a:t>estar</a:t>
            </a:r>
            <a:r>
              <a:rPr lang="en-US" sz="2800" dirty="0">
                <a:solidFill>
                  <a:srgbClr val="000000"/>
                </a:solidFill>
                <a:latin typeface="Anonymous Pro Bold"/>
              </a:rPr>
              <a:t> </a:t>
            </a:r>
            <a:r>
              <a:rPr lang="en-US" sz="2800" dirty="0" err="1">
                <a:solidFill>
                  <a:srgbClr val="000000"/>
                </a:solidFill>
                <a:latin typeface="Anonymous Pro Bold"/>
              </a:rPr>
              <a:t>trocada</a:t>
            </a:r>
            <a:r>
              <a:rPr lang="en-US" sz="2800" dirty="0">
                <a:solidFill>
                  <a:srgbClr val="000000"/>
                </a:solidFill>
                <a:latin typeface="Anonymous Pro Bold"/>
              </a:rPr>
              <a:t> com </a:t>
            </a:r>
            <a:r>
              <a:rPr lang="en-US" sz="2800" dirty="0" err="1">
                <a:solidFill>
                  <a:srgbClr val="000000"/>
                </a:solidFill>
                <a:latin typeface="Anonymous Pro Bold"/>
              </a:rPr>
              <a:t>outra</a:t>
            </a:r>
            <a:r>
              <a:rPr lang="en-US" sz="2800" dirty="0">
                <a:solidFill>
                  <a:srgbClr val="000000"/>
                </a:solidFill>
                <a:latin typeface="Anonymous Pro Bold"/>
              </a:rPr>
              <a:t>. </a:t>
            </a:r>
          </a:p>
          <a:p>
            <a:pPr algn="just">
              <a:lnSpc>
                <a:spcPts val="2949"/>
              </a:lnSpc>
            </a:pPr>
            <a:endParaRPr lang="en-US" sz="2800" dirty="0">
              <a:solidFill>
                <a:srgbClr val="000000"/>
              </a:solidFill>
              <a:latin typeface="Anonymous Pro Bold"/>
            </a:endParaRPr>
          </a:p>
          <a:p>
            <a:pPr marL="454780" lvl="1" indent="-227390" algn="just">
              <a:lnSpc>
                <a:spcPts val="2949"/>
              </a:lnSpc>
              <a:buFont typeface="Arial"/>
              <a:buChar char="•"/>
            </a:pPr>
            <a:r>
              <a:rPr lang="en-US" sz="2800" dirty="0" err="1">
                <a:solidFill>
                  <a:srgbClr val="000000"/>
                </a:solidFill>
                <a:latin typeface="Anonymous Pro Bold"/>
              </a:rPr>
              <a:t>Erro</a:t>
            </a:r>
            <a:r>
              <a:rPr lang="en-US" sz="2800" dirty="0">
                <a:solidFill>
                  <a:srgbClr val="000000"/>
                </a:solidFill>
                <a:latin typeface="Anonymous Pro Bold"/>
              </a:rPr>
              <a:t> de </a:t>
            </a:r>
            <a:r>
              <a:rPr lang="en-US" sz="2800" dirty="0" err="1">
                <a:solidFill>
                  <a:srgbClr val="000000"/>
                </a:solidFill>
                <a:latin typeface="Anonymous Pro Bold"/>
              </a:rPr>
              <a:t>carregamento</a:t>
            </a:r>
            <a:r>
              <a:rPr lang="en-US" sz="2800" dirty="0">
                <a:solidFill>
                  <a:srgbClr val="000000"/>
                </a:solidFill>
                <a:latin typeface="Anonymous Pro Bold"/>
              </a:rPr>
              <a:t> do </a:t>
            </a:r>
            <a:r>
              <a:rPr lang="en-US" sz="2800" dirty="0" err="1">
                <a:solidFill>
                  <a:srgbClr val="000000"/>
                </a:solidFill>
                <a:latin typeface="Anonymous Pro Bold"/>
              </a:rPr>
              <a:t>vídeo</a:t>
            </a:r>
            <a:r>
              <a:rPr lang="en-US" sz="2800" dirty="0">
                <a:solidFill>
                  <a:srgbClr val="000000"/>
                </a:solidFill>
                <a:latin typeface="Anonymous Pro Bold"/>
              </a:rPr>
              <a:t>: </a:t>
            </a:r>
            <a:r>
              <a:rPr lang="en-US" sz="2800" dirty="0" err="1">
                <a:solidFill>
                  <a:srgbClr val="000000"/>
                </a:solidFill>
                <a:latin typeface="Anonymous Pro Bold"/>
              </a:rPr>
              <a:t>Algumas</a:t>
            </a:r>
            <a:r>
              <a:rPr lang="en-US" sz="2800" dirty="0">
                <a:solidFill>
                  <a:srgbClr val="000000"/>
                </a:solidFill>
                <a:latin typeface="Anonymous Pro Bold"/>
              </a:rPr>
              <a:t> </a:t>
            </a:r>
            <a:r>
              <a:rPr lang="en-US" sz="2800" dirty="0" err="1">
                <a:solidFill>
                  <a:srgbClr val="000000"/>
                </a:solidFill>
                <a:latin typeface="Anonymous Pro Bold"/>
              </a:rPr>
              <a:t>vezes</a:t>
            </a:r>
            <a:r>
              <a:rPr lang="en-US" sz="2800" dirty="0">
                <a:solidFill>
                  <a:srgbClr val="000000"/>
                </a:solidFill>
                <a:latin typeface="Anonymous Pro Bold"/>
              </a:rPr>
              <a:t> o </a:t>
            </a:r>
            <a:r>
              <a:rPr lang="en-US" sz="2800" dirty="0" err="1">
                <a:solidFill>
                  <a:srgbClr val="000000"/>
                </a:solidFill>
                <a:latin typeface="Anonymous Pro Bold"/>
              </a:rPr>
              <a:t>vídeo</a:t>
            </a:r>
            <a:r>
              <a:rPr lang="en-US" sz="2800" dirty="0">
                <a:solidFill>
                  <a:srgbClr val="000000"/>
                </a:solidFill>
                <a:latin typeface="Anonymous Pro Bold"/>
              </a:rPr>
              <a:t> </a:t>
            </a:r>
            <a:r>
              <a:rPr lang="en-US" sz="2800" dirty="0" err="1">
                <a:solidFill>
                  <a:srgbClr val="000000"/>
                </a:solidFill>
                <a:latin typeface="Anonymous Pro Bold"/>
              </a:rPr>
              <a:t>não</a:t>
            </a:r>
            <a:r>
              <a:rPr lang="en-US" sz="2800" dirty="0">
                <a:solidFill>
                  <a:srgbClr val="000000"/>
                </a:solidFill>
                <a:latin typeface="Anonymous Pro Bold"/>
              </a:rPr>
              <a:t> </a:t>
            </a:r>
            <a:r>
              <a:rPr lang="en-US" sz="2800" dirty="0" err="1">
                <a:solidFill>
                  <a:srgbClr val="000000"/>
                </a:solidFill>
                <a:latin typeface="Anonymous Pro Bold"/>
              </a:rPr>
              <a:t>carrega</a:t>
            </a:r>
            <a:r>
              <a:rPr lang="en-US" sz="2800" dirty="0">
                <a:solidFill>
                  <a:srgbClr val="000000"/>
                </a:solidFill>
                <a:latin typeface="Anonymous Pro Bold"/>
              </a:rPr>
              <a:t> e é </a:t>
            </a:r>
            <a:r>
              <a:rPr lang="en-US" sz="2800" dirty="0" err="1">
                <a:solidFill>
                  <a:srgbClr val="000000"/>
                </a:solidFill>
                <a:latin typeface="Anonymous Pro Bold"/>
              </a:rPr>
              <a:t>necessário</a:t>
            </a:r>
            <a:r>
              <a:rPr lang="en-US" sz="2800" dirty="0">
                <a:solidFill>
                  <a:srgbClr val="000000"/>
                </a:solidFill>
                <a:latin typeface="Anonymous Pro Bold"/>
              </a:rPr>
              <a:t> </a:t>
            </a:r>
            <a:r>
              <a:rPr lang="en-US" sz="2800" dirty="0" err="1">
                <a:solidFill>
                  <a:srgbClr val="000000"/>
                </a:solidFill>
                <a:latin typeface="Anonymous Pro Bold"/>
              </a:rPr>
              <a:t>sair</a:t>
            </a:r>
            <a:r>
              <a:rPr lang="en-US" sz="2800" dirty="0">
                <a:solidFill>
                  <a:srgbClr val="000000"/>
                </a:solidFill>
                <a:latin typeface="Anonymous Pro Bold"/>
              </a:rPr>
              <a:t>/</a:t>
            </a:r>
            <a:r>
              <a:rPr lang="en-US" sz="2800" dirty="0" err="1">
                <a:solidFill>
                  <a:srgbClr val="000000"/>
                </a:solidFill>
                <a:latin typeface="Anonymous Pro Bold"/>
              </a:rPr>
              <a:t>recarregar</a:t>
            </a:r>
            <a:r>
              <a:rPr lang="en-US" sz="2800" dirty="0">
                <a:solidFill>
                  <a:srgbClr val="000000"/>
                </a:solidFill>
                <a:latin typeface="Anonymous Pro Bold"/>
              </a:rPr>
              <a:t> o site/app para </a:t>
            </a:r>
            <a:r>
              <a:rPr lang="en-US" sz="2800" dirty="0" err="1">
                <a:solidFill>
                  <a:srgbClr val="000000"/>
                </a:solidFill>
                <a:latin typeface="Anonymous Pro Bold"/>
              </a:rPr>
              <a:t>conseguir</a:t>
            </a:r>
            <a:r>
              <a:rPr lang="en-US" sz="2800" dirty="0">
                <a:solidFill>
                  <a:srgbClr val="000000"/>
                </a:solidFill>
                <a:latin typeface="Anonymous Pro Bold"/>
              </a:rPr>
              <a:t> </a:t>
            </a:r>
            <a:r>
              <a:rPr lang="en-US" sz="2800" dirty="0" err="1">
                <a:solidFill>
                  <a:srgbClr val="000000"/>
                </a:solidFill>
                <a:latin typeface="Anonymous Pro Bold"/>
              </a:rPr>
              <a:t>carregar</a:t>
            </a:r>
            <a:r>
              <a:rPr lang="en-US" sz="2800" dirty="0">
                <a:solidFill>
                  <a:srgbClr val="000000"/>
                </a:solidFill>
                <a:latin typeface="Anonymous Pro Bold"/>
              </a:rPr>
              <a:t> e </a:t>
            </a:r>
            <a:r>
              <a:rPr lang="en-US" sz="2800" dirty="0" err="1">
                <a:solidFill>
                  <a:srgbClr val="000000"/>
                </a:solidFill>
                <a:latin typeface="Anonymous Pro Bold"/>
              </a:rPr>
              <a:t>assistir</a:t>
            </a:r>
            <a:r>
              <a:rPr lang="en-US" sz="2800" dirty="0">
                <a:solidFill>
                  <a:srgbClr val="000000"/>
                </a:solidFill>
                <a:latin typeface="Anonymous Pro Bold"/>
              </a:rPr>
              <a:t>.</a:t>
            </a:r>
          </a:p>
          <a:p>
            <a:pPr algn="just">
              <a:lnSpc>
                <a:spcPts val="2949"/>
              </a:lnSpc>
            </a:pPr>
            <a:endParaRPr lang="en-US" sz="2800" dirty="0">
              <a:solidFill>
                <a:srgbClr val="000000"/>
              </a:solidFill>
              <a:latin typeface="Anonymous Pro Bold"/>
            </a:endParaRPr>
          </a:p>
          <a:p>
            <a:pPr marL="454780" lvl="1" indent="-227390" algn="just">
              <a:lnSpc>
                <a:spcPts val="2949"/>
              </a:lnSpc>
              <a:buFont typeface="Arial"/>
              <a:buChar char="•"/>
            </a:pPr>
            <a:r>
              <a:rPr lang="en-US" sz="2800" dirty="0" err="1">
                <a:solidFill>
                  <a:srgbClr val="000000"/>
                </a:solidFill>
                <a:latin typeface="Anonymous Pro Bold"/>
              </a:rPr>
              <a:t>Queda</a:t>
            </a:r>
            <a:r>
              <a:rPr lang="en-US" sz="2800" dirty="0">
                <a:solidFill>
                  <a:srgbClr val="000000"/>
                </a:solidFill>
                <a:latin typeface="Anonymous Pro Bold"/>
              </a:rPr>
              <a:t> do </a:t>
            </a:r>
            <a:r>
              <a:rPr lang="en-US" sz="2800" dirty="0" err="1">
                <a:solidFill>
                  <a:srgbClr val="000000"/>
                </a:solidFill>
                <a:latin typeface="Anonymous Pro Bold"/>
              </a:rPr>
              <a:t>serviço</a:t>
            </a:r>
            <a:r>
              <a:rPr lang="en-US" sz="2800" dirty="0">
                <a:solidFill>
                  <a:srgbClr val="000000"/>
                </a:solidFill>
                <a:latin typeface="Anonymous Pro Bold"/>
              </a:rPr>
              <a:t>: </a:t>
            </a:r>
            <a:r>
              <a:rPr lang="en-US" sz="2800" dirty="0" err="1">
                <a:solidFill>
                  <a:srgbClr val="000000"/>
                </a:solidFill>
                <a:latin typeface="Anonymous Pro Bold"/>
              </a:rPr>
              <a:t>Quando</a:t>
            </a:r>
            <a:r>
              <a:rPr lang="en-US" sz="2800" dirty="0">
                <a:solidFill>
                  <a:srgbClr val="000000"/>
                </a:solidFill>
                <a:latin typeface="Anonymous Pro Bold"/>
              </a:rPr>
              <a:t> </a:t>
            </a:r>
            <a:r>
              <a:rPr lang="en-US" sz="2800" dirty="0" err="1">
                <a:solidFill>
                  <a:srgbClr val="000000"/>
                </a:solidFill>
                <a:latin typeface="Anonymous Pro Bold"/>
              </a:rPr>
              <a:t>ocorre</a:t>
            </a:r>
            <a:r>
              <a:rPr lang="en-US" sz="2800" dirty="0">
                <a:solidFill>
                  <a:srgbClr val="000000"/>
                </a:solidFill>
                <a:latin typeface="Anonymous Pro Bold"/>
              </a:rPr>
              <a:t> o </a:t>
            </a:r>
            <a:r>
              <a:rPr lang="en-US" sz="2800" dirty="0" err="1">
                <a:solidFill>
                  <a:srgbClr val="000000"/>
                </a:solidFill>
                <a:latin typeface="Anonymous Pro Bold"/>
              </a:rPr>
              <a:t>lançamento</a:t>
            </a:r>
            <a:r>
              <a:rPr lang="en-US" sz="2800" dirty="0">
                <a:solidFill>
                  <a:srgbClr val="000000"/>
                </a:solidFill>
                <a:latin typeface="Anonymous Pro Bold"/>
              </a:rPr>
              <a:t> de </a:t>
            </a:r>
            <a:r>
              <a:rPr lang="en-US" sz="2800" dirty="0" err="1">
                <a:solidFill>
                  <a:srgbClr val="000000"/>
                </a:solidFill>
                <a:latin typeface="Anonymous Pro Bold"/>
              </a:rPr>
              <a:t>algum</a:t>
            </a:r>
            <a:r>
              <a:rPr lang="en-US" sz="2800" dirty="0">
                <a:solidFill>
                  <a:srgbClr val="000000"/>
                </a:solidFill>
                <a:latin typeface="Anonymous Pro Bold"/>
              </a:rPr>
              <a:t> anime </a:t>
            </a:r>
            <a:r>
              <a:rPr lang="en-US" sz="2800" dirty="0" err="1">
                <a:solidFill>
                  <a:srgbClr val="000000"/>
                </a:solidFill>
                <a:latin typeface="Anonymous Pro Bold"/>
              </a:rPr>
              <a:t>muito</a:t>
            </a:r>
            <a:r>
              <a:rPr lang="en-US" sz="2800" dirty="0">
                <a:solidFill>
                  <a:srgbClr val="000000"/>
                </a:solidFill>
                <a:latin typeface="Anonymous Pro Bold"/>
              </a:rPr>
              <a:t> </a:t>
            </a:r>
            <a:r>
              <a:rPr lang="en-US" sz="2800" dirty="0" err="1">
                <a:solidFill>
                  <a:srgbClr val="000000"/>
                </a:solidFill>
                <a:latin typeface="Anonymous Pro Bold"/>
              </a:rPr>
              <a:t>famoso</a:t>
            </a:r>
            <a:r>
              <a:rPr lang="en-US" sz="2800" dirty="0">
                <a:solidFill>
                  <a:srgbClr val="000000"/>
                </a:solidFill>
                <a:latin typeface="Anonymous Pro Bold"/>
              </a:rPr>
              <a:t> e </a:t>
            </a:r>
            <a:r>
              <a:rPr lang="en-US" sz="2800" dirty="0" err="1">
                <a:solidFill>
                  <a:srgbClr val="000000"/>
                </a:solidFill>
                <a:latin typeface="Anonymous Pro Bold"/>
              </a:rPr>
              <a:t>existem</a:t>
            </a:r>
            <a:r>
              <a:rPr lang="en-US" sz="2800" dirty="0">
                <a:solidFill>
                  <a:srgbClr val="000000"/>
                </a:solidFill>
                <a:latin typeface="Anonymous Pro Bold"/>
              </a:rPr>
              <a:t> </a:t>
            </a:r>
            <a:r>
              <a:rPr lang="en-US" sz="2800" dirty="0" err="1">
                <a:solidFill>
                  <a:srgbClr val="000000"/>
                </a:solidFill>
                <a:latin typeface="Anonymous Pro Bold"/>
              </a:rPr>
              <a:t>muitos</a:t>
            </a:r>
            <a:r>
              <a:rPr lang="en-US" sz="2800" dirty="0">
                <a:solidFill>
                  <a:srgbClr val="000000"/>
                </a:solidFill>
                <a:latin typeface="Anonymous Pro Bold"/>
              </a:rPr>
              <a:t> </a:t>
            </a:r>
            <a:r>
              <a:rPr lang="en-US" sz="2800" dirty="0" err="1">
                <a:solidFill>
                  <a:srgbClr val="000000"/>
                </a:solidFill>
                <a:latin typeface="Anonymous Pro Bold"/>
              </a:rPr>
              <a:t>acessos</a:t>
            </a:r>
            <a:r>
              <a:rPr lang="en-US" sz="2800" dirty="0">
                <a:solidFill>
                  <a:srgbClr val="000000"/>
                </a:solidFill>
                <a:latin typeface="Anonymous Pro Bold"/>
              </a:rPr>
              <a:t> </a:t>
            </a:r>
            <a:r>
              <a:rPr lang="en-US" sz="2800" dirty="0" err="1">
                <a:solidFill>
                  <a:srgbClr val="000000"/>
                </a:solidFill>
                <a:latin typeface="Anonymous Pro Bold"/>
              </a:rPr>
              <a:t>simultâneos</a:t>
            </a:r>
            <a:r>
              <a:rPr lang="en-US" sz="2800" dirty="0">
                <a:solidFill>
                  <a:srgbClr val="000000"/>
                </a:solidFill>
                <a:latin typeface="Anonymous Pro Bold"/>
              </a:rPr>
              <a:t>, o </a:t>
            </a:r>
            <a:r>
              <a:rPr lang="en-US" sz="2800" dirty="0" err="1">
                <a:solidFill>
                  <a:srgbClr val="000000"/>
                </a:solidFill>
                <a:latin typeface="Anonymous Pro Bold"/>
              </a:rPr>
              <a:t>servidor</a:t>
            </a:r>
            <a:r>
              <a:rPr lang="en-US" sz="2800" dirty="0">
                <a:solidFill>
                  <a:srgbClr val="000000"/>
                </a:solidFill>
                <a:latin typeface="Anonymous Pro Bold"/>
              </a:rPr>
              <a:t> é </a:t>
            </a:r>
            <a:r>
              <a:rPr lang="en-US" sz="2800" dirty="0" err="1">
                <a:solidFill>
                  <a:srgbClr val="000000"/>
                </a:solidFill>
                <a:latin typeface="Anonymous Pro Bold"/>
              </a:rPr>
              <a:t>derrubado</a:t>
            </a:r>
            <a:r>
              <a:rPr lang="en-US" sz="2800" dirty="0">
                <a:solidFill>
                  <a:srgbClr val="000000"/>
                </a:solidFill>
                <a:latin typeface="Anonymous Pro Bold"/>
              </a:rPr>
              <a:t> e </a:t>
            </a:r>
            <a:r>
              <a:rPr lang="en-US" sz="2800" dirty="0" err="1">
                <a:solidFill>
                  <a:srgbClr val="000000"/>
                </a:solidFill>
                <a:latin typeface="Anonymous Pro Bold"/>
              </a:rPr>
              <a:t>fica</a:t>
            </a:r>
            <a:r>
              <a:rPr lang="en-US" sz="2800" dirty="0">
                <a:solidFill>
                  <a:srgbClr val="000000"/>
                </a:solidFill>
                <a:latin typeface="Anonymous Pro Bold"/>
              </a:rPr>
              <a:t> fora do </a:t>
            </a:r>
            <a:r>
              <a:rPr lang="en-US" sz="2800" dirty="0" err="1">
                <a:solidFill>
                  <a:srgbClr val="000000"/>
                </a:solidFill>
                <a:latin typeface="Anonymous Pro Bold"/>
              </a:rPr>
              <a:t>ar</a:t>
            </a:r>
            <a:r>
              <a:rPr lang="en-US" sz="2800" dirty="0">
                <a:solidFill>
                  <a:srgbClr val="000000"/>
                </a:solidFill>
                <a:latin typeface="Anonymous Pro Bold"/>
              </a:rPr>
              <a:t> </a:t>
            </a:r>
            <a:r>
              <a:rPr lang="en-US" sz="2800" dirty="0" err="1">
                <a:solidFill>
                  <a:srgbClr val="000000"/>
                </a:solidFill>
                <a:latin typeface="Anonymous Pro Bold"/>
              </a:rPr>
              <a:t>por</a:t>
            </a:r>
            <a:r>
              <a:rPr lang="en-US" sz="2800" dirty="0">
                <a:solidFill>
                  <a:srgbClr val="000000"/>
                </a:solidFill>
                <a:latin typeface="Anonymous Pro Bold"/>
              </a:rPr>
              <a:t> </a:t>
            </a:r>
            <a:r>
              <a:rPr lang="en-US" sz="2800" dirty="0" err="1">
                <a:solidFill>
                  <a:srgbClr val="000000"/>
                </a:solidFill>
                <a:latin typeface="Anonymous Pro Bold"/>
              </a:rPr>
              <a:t>algum</a:t>
            </a:r>
            <a:r>
              <a:rPr lang="en-US" sz="2800" dirty="0">
                <a:solidFill>
                  <a:srgbClr val="000000"/>
                </a:solidFill>
                <a:latin typeface="Anonymous Pro Bold"/>
              </a:rPr>
              <a:t> tempo. O </a:t>
            </a:r>
            <a:r>
              <a:rPr lang="en-US" sz="2800" dirty="0" err="1">
                <a:solidFill>
                  <a:srgbClr val="000000"/>
                </a:solidFill>
                <a:latin typeface="Anonymous Pro Bold"/>
              </a:rPr>
              <a:t>último</a:t>
            </a:r>
            <a:r>
              <a:rPr lang="en-US" sz="2800" dirty="0">
                <a:solidFill>
                  <a:srgbClr val="000000"/>
                </a:solidFill>
                <a:latin typeface="Anonymous Pro Bold"/>
              </a:rPr>
              <a:t> </a:t>
            </a:r>
            <a:r>
              <a:rPr lang="en-US" sz="2800" dirty="0" err="1">
                <a:solidFill>
                  <a:srgbClr val="000000"/>
                </a:solidFill>
                <a:latin typeface="Anonymous Pro Bold"/>
              </a:rPr>
              <a:t>exemplo</a:t>
            </a:r>
            <a:r>
              <a:rPr lang="en-US" sz="2800" dirty="0">
                <a:solidFill>
                  <a:srgbClr val="000000"/>
                </a:solidFill>
                <a:latin typeface="Anonymous Pro Bold"/>
              </a:rPr>
              <a:t> </a:t>
            </a:r>
            <a:r>
              <a:rPr lang="en-US" sz="2800" dirty="0" err="1">
                <a:solidFill>
                  <a:srgbClr val="000000"/>
                </a:solidFill>
                <a:latin typeface="Anonymous Pro Bold"/>
              </a:rPr>
              <a:t>disso</a:t>
            </a:r>
            <a:r>
              <a:rPr lang="en-US" sz="2800" dirty="0">
                <a:solidFill>
                  <a:srgbClr val="000000"/>
                </a:solidFill>
                <a:latin typeface="Anonymous Pro Bold"/>
              </a:rPr>
              <a:t> </a:t>
            </a:r>
            <a:r>
              <a:rPr lang="en-US" sz="2800" dirty="0" err="1">
                <a:solidFill>
                  <a:srgbClr val="000000"/>
                </a:solidFill>
                <a:latin typeface="Anonymous Pro Bold"/>
              </a:rPr>
              <a:t>foi</a:t>
            </a:r>
            <a:r>
              <a:rPr lang="en-US" sz="2800" dirty="0">
                <a:solidFill>
                  <a:srgbClr val="000000"/>
                </a:solidFill>
                <a:latin typeface="Anonymous Pro Bold"/>
              </a:rPr>
              <a:t> o </a:t>
            </a:r>
            <a:r>
              <a:rPr lang="en-US" sz="2800" dirty="0" err="1">
                <a:solidFill>
                  <a:srgbClr val="000000"/>
                </a:solidFill>
                <a:latin typeface="Anonymous Pro Bold"/>
              </a:rPr>
              <a:t>lançamento</a:t>
            </a:r>
            <a:r>
              <a:rPr lang="en-US" sz="2800" dirty="0">
                <a:solidFill>
                  <a:srgbClr val="000000"/>
                </a:solidFill>
                <a:latin typeface="Anonymous Pro Bold"/>
              </a:rPr>
              <a:t> de do </a:t>
            </a:r>
            <a:r>
              <a:rPr lang="en-US" sz="2800" dirty="0" err="1">
                <a:solidFill>
                  <a:srgbClr val="000000"/>
                </a:solidFill>
                <a:latin typeface="Anonymous Pro Bold"/>
              </a:rPr>
              <a:t>episódio</a:t>
            </a:r>
            <a:r>
              <a:rPr lang="en-US" sz="2800" dirty="0">
                <a:solidFill>
                  <a:srgbClr val="000000"/>
                </a:solidFill>
                <a:latin typeface="Anonymous Pro Bold"/>
              </a:rPr>
              <a:t> 1071 de One Piece.</a:t>
            </a:r>
          </a:p>
          <a:p>
            <a:pPr algn="ctr">
              <a:lnSpc>
                <a:spcPts val="2949"/>
              </a:lnSpc>
            </a:pPr>
            <a:endParaRPr lang="en-US" sz="2106" dirty="0">
              <a:solidFill>
                <a:srgbClr val="000000"/>
              </a:solidFill>
              <a:latin typeface="Anonymous Pro Bold"/>
            </a:endParaRPr>
          </a:p>
          <a:p>
            <a:pPr algn="ctr">
              <a:lnSpc>
                <a:spcPts val="2949"/>
              </a:lnSpc>
              <a:spcBef>
                <a:spcPct val="0"/>
              </a:spcBef>
            </a:pPr>
            <a:endParaRPr lang="en-US" sz="2106" dirty="0">
              <a:solidFill>
                <a:srgbClr val="000000"/>
              </a:solidFill>
              <a:latin typeface="Anonymous Pro Bold"/>
            </a:endParaRPr>
          </a:p>
        </p:txBody>
      </p:sp>
      <p:sp>
        <p:nvSpPr>
          <p:cNvPr id="11" name="Freeform 11"/>
          <p:cNvSpPr/>
          <p:nvPr/>
        </p:nvSpPr>
        <p:spPr>
          <a:xfrm>
            <a:off x="2865361" y="6416241"/>
            <a:ext cx="3699559" cy="3443953"/>
          </a:xfrm>
          <a:custGeom>
            <a:avLst/>
            <a:gdLst/>
            <a:ahLst/>
            <a:cxnLst/>
            <a:rect l="l" t="t" r="r" b="b"/>
            <a:pathLst>
              <a:path w="3699559" h="3443953">
                <a:moveTo>
                  <a:pt x="0" y="0"/>
                </a:moveTo>
                <a:lnTo>
                  <a:pt x="3699559" y="0"/>
                </a:lnTo>
                <a:lnTo>
                  <a:pt x="3699559" y="3443954"/>
                </a:lnTo>
                <a:lnTo>
                  <a:pt x="0" y="34439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12" name="TextBox 12"/>
          <p:cNvSpPr txBox="1"/>
          <p:nvPr/>
        </p:nvSpPr>
        <p:spPr>
          <a:xfrm>
            <a:off x="5462971" y="397583"/>
            <a:ext cx="6943725"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Possíveis bugs e erros na utilização:</a:t>
            </a:r>
          </a:p>
        </p:txBody>
      </p:sp>
      <p:sp>
        <p:nvSpPr>
          <p:cNvPr id="13" name="TextBox 13"/>
          <p:cNvSpPr txBox="1"/>
          <p:nvPr/>
        </p:nvSpPr>
        <p:spPr>
          <a:xfrm>
            <a:off x="3467605" y="7153133"/>
            <a:ext cx="2495070" cy="2124749"/>
          </a:xfrm>
          <a:prstGeom prst="rect">
            <a:avLst/>
          </a:prstGeom>
        </p:spPr>
        <p:txBody>
          <a:bodyPr lIns="0" tIns="0" rIns="0" bIns="0" rtlCol="0" anchor="t">
            <a:spAutoFit/>
          </a:bodyPr>
          <a:lstStyle/>
          <a:p>
            <a:pPr algn="ctr">
              <a:lnSpc>
                <a:spcPts val="2361"/>
              </a:lnSpc>
            </a:pPr>
            <a:r>
              <a:rPr lang="en-US" sz="1686" dirty="0">
                <a:solidFill>
                  <a:srgbClr val="000000"/>
                </a:solidFill>
                <a:latin typeface="Anonymous Pro Bold"/>
              </a:rPr>
              <a:t>Veja </a:t>
            </a:r>
            <a:r>
              <a:rPr lang="en-US" sz="1686" dirty="0" err="1">
                <a:solidFill>
                  <a:srgbClr val="000000"/>
                </a:solidFill>
                <a:latin typeface="Anonymous Pro Bold"/>
              </a:rPr>
              <a:t>mais</a:t>
            </a:r>
            <a:r>
              <a:rPr lang="en-US" sz="1686" dirty="0">
                <a:solidFill>
                  <a:srgbClr val="000000"/>
                </a:solidFill>
                <a:latin typeface="Anonymous Pro Bold"/>
              </a:rPr>
              <a:t>:</a:t>
            </a:r>
          </a:p>
          <a:p>
            <a:pPr algn="ctr">
              <a:lnSpc>
                <a:spcPts val="2361"/>
              </a:lnSpc>
              <a:spcBef>
                <a:spcPct val="0"/>
              </a:spcBef>
            </a:pPr>
            <a:r>
              <a:rPr lang="en-US" sz="1686" dirty="0">
                <a:solidFill>
                  <a:srgbClr val="000000"/>
                </a:solidFill>
                <a:latin typeface="Anonymous Pro Bold"/>
                <a:hlinkClick r:id="rId14"/>
              </a:rPr>
              <a:t>https://geekdama.com.br/onepiece/one-piece-derruba-servidores-crunchyroll-episodio-1071-gear-5/).</a:t>
            </a:r>
            <a:endParaRPr lang="en-US" sz="1686" dirty="0">
              <a:solidFill>
                <a:srgbClr val="000000"/>
              </a:solidFill>
              <a:latin typeface="Anonymous Pro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42109" y="-299328"/>
            <a:ext cx="3494631" cy="1863803"/>
          </a:xfrm>
          <a:custGeom>
            <a:avLst/>
            <a:gdLst/>
            <a:ahLst/>
            <a:cxnLst/>
            <a:rect l="l" t="t" r="r" b="b"/>
            <a:pathLst>
              <a:path w="3494631" h="1863803">
                <a:moveTo>
                  <a:pt x="0" y="0"/>
                </a:moveTo>
                <a:lnTo>
                  <a:pt x="3494631" y="0"/>
                </a:lnTo>
                <a:lnTo>
                  <a:pt x="3494631" y="1863803"/>
                </a:lnTo>
                <a:lnTo>
                  <a:pt x="0" y="1863803"/>
                </a:lnTo>
                <a:lnTo>
                  <a:pt x="0" y="0"/>
                </a:lnTo>
                <a:close/>
              </a:path>
            </a:pathLst>
          </a:custGeom>
          <a:blipFill>
            <a:blip r:embed="rId2"/>
            <a:stretch>
              <a:fillRect/>
            </a:stretch>
          </a:blipFill>
        </p:spPr>
        <p:txBody>
          <a:bodyPr/>
          <a:lstStyle/>
          <a:p>
            <a:endParaRPr lang="pt-BR"/>
          </a:p>
        </p:txBody>
      </p:sp>
      <p:sp>
        <p:nvSpPr>
          <p:cNvPr id="3" name="Freeform 3"/>
          <p:cNvSpPr/>
          <p:nvPr/>
        </p:nvSpPr>
        <p:spPr>
          <a:xfrm>
            <a:off x="319891" y="9332553"/>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1280941" y="9332553"/>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a:off x="319891" y="8366921"/>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2960687" y="3124"/>
            <a:ext cx="583671" cy="1258898"/>
          </a:xfrm>
          <a:custGeom>
            <a:avLst/>
            <a:gdLst/>
            <a:ahLst/>
            <a:cxnLst/>
            <a:rect l="l" t="t" r="r" b="b"/>
            <a:pathLst>
              <a:path w="583671" h="1258898">
                <a:moveTo>
                  <a:pt x="0" y="0"/>
                </a:moveTo>
                <a:lnTo>
                  <a:pt x="583671" y="0"/>
                </a:lnTo>
                <a:lnTo>
                  <a:pt x="583671" y="1258898"/>
                </a:lnTo>
                <a:lnTo>
                  <a:pt x="0" y="12588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7" name="Freeform 7"/>
          <p:cNvSpPr/>
          <p:nvPr/>
        </p:nvSpPr>
        <p:spPr>
          <a:xfrm>
            <a:off x="16840908" y="200009"/>
            <a:ext cx="1096886" cy="1657382"/>
          </a:xfrm>
          <a:custGeom>
            <a:avLst/>
            <a:gdLst/>
            <a:ahLst/>
            <a:cxnLst/>
            <a:rect l="l" t="t" r="r" b="b"/>
            <a:pathLst>
              <a:path w="1096886" h="1657382">
                <a:moveTo>
                  <a:pt x="0" y="0"/>
                </a:moveTo>
                <a:lnTo>
                  <a:pt x="1096885" y="0"/>
                </a:lnTo>
                <a:lnTo>
                  <a:pt x="1096885" y="1657382"/>
                </a:lnTo>
                <a:lnTo>
                  <a:pt x="0" y="16573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8" name="TextBox 8"/>
          <p:cNvSpPr txBox="1"/>
          <p:nvPr/>
        </p:nvSpPr>
        <p:spPr>
          <a:xfrm>
            <a:off x="7799796" y="397583"/>
            <a:ext cx="3145568"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Conclusão:</a:t>
            </a:r>
          </a:p>
        </p:txBody>
      </p:sp>
      <p:sp>
        <p:nvSpPr>
          <p:cNvPr id="9" name="TextBox 9"/>
          <p:cNvSpPr txBox="1"/>
          <p:nvPr/>
        </p:nvSpPr>
        <p:spPr>
          <a:xfrm>
            <a:off x="1028700" y="1516850"/>
            <a:ext cx="15806281" cy="7139198"/>
          </a:xfrm>
          <a:prstGeom prst="rect">
            <a:avLst/>
          </a:prstGeom>
        </p:spPr>
        <p:txBody>
          <a:bodyPr lIns="0" tIns="0" rIns="0" bIns="0" rtlCol="0" anchor="t">
            <a:spAutoFit/>
          </a:bodyPr>
          <a:lstStyle/>
          <a:p>
            <a:pPr algn="just">
              <a:lnSpc>
                <a:spcPts val="3495"/>
              </a:lnSpc>
            </a:pPr>
            <a:r>
              <a:rPr lang="en-US" sz="2496" dirty="0">
                <a:solidFill>
                  <a:srgbClr val="000000"/>
                </a:solidFill>
                <a:latin typeface="Anonymous Pro Bold"/>
              </a:rPr>
              <a:t>Desta </a:t>
            </a:r>
            <a:r>
              <a:rPr lang="en-US" sz="2496" dirty="0" err="1">
                <a:solidFill>
                  <a:srgbClr val="000000"/>
                </a:solidFill>
                <a:latin typeface="Anonymous Pro Bold"/>
              </a:rPr>
              <a:t>maneira</a:t>
            </a:r>
            <a:r>
              <a:rPr lang="en-US" sz="2496" dirty="0">
                <a:solidFill>
                  <a:srgbClr val="000000"/>
                </a:solidFill>
                <a:latin typeface="Anonymous Pro Bold"/>
              </a:rPr>
              <a:t>, é </a:t>
            </a:r>
            <a:r>
              <a:rPr lang="en-US" sz="2496" dirty="0" err="1">
                <a:solidFill>
                  <a:srgbClr val="000000"/>
                </a:solidFill>
                <a:latin typeface="Anonymous Pro Bold"/>
              </a:rPr>
              <a:t>perceptível</a:t>
            </a:r>
            <a:r>
              <a:rPr lang="en-US" sz="2496" dirty="0">
                <a:solidFill>
                  <a:srgbClr val="000000"/>
                </a:solidFill>
                <a:latin typeface="Anonymous Pro Bold"/>
              </a:rPr>
              <a:t> com a </a:t>
            </a:r>
            <a:r>
              <a:rPr lang="en-US" sz="2496" dirty="0" err="1">
                <a:solidFill>
                  <a:srgbClr val="000000"/>
                </a:solidFill>
                <a:latin typeface="Anonymous Pro Bold"/>
              </a:rPr>
              <a:t>comparação</a:t>
            </a:r>
            <a:r>
              <a:rPr lang="en-US" sz="2496" dirty="0">
                <a:solidFill>
                  <a:srgbClr val="000000"/>
                </a:solidFill>
                <a:latin typeface="Anonymous Pro Bold"/>
              </a:rPr>
              <a:t> entre a </a:t>
            </a:r>
            <a:r>
              <a:rPr lang="en-US" sz="2496" dirty="0" err="1">
                <a:solidFill>
                  <a:srgbClr val="000000"/>
                </a:solidFill>
                <a:latin typeface="Anonymous Pro Bold"/>
              </a:rPr>
              <a:t>aplicação</a:t>
            </a:r>
            <a:r>
              <a:rPr lang="en-US" sz="2496" dirty="0">
                <a:solidFill>
                  <a:srgbClr val="000000"/>
                </a:solidFill>
                <a:latin typeface="Anonymous Pro Bold"/>
              </a:rPr>
              <a:t> para </a:t>
            </a:r>
            <a:r>
              <a:rPr lang="en-US" sz="2496" dirty="0" err="1">
                <a:solidFill>
                  <a:srgbClr val="000000"/>
                </a:solidFill>
                <a:latin typeface="Anonymous Pro Bold"/>
              </a:rPr>
              <a:t>telemóveis</a:t>
            </a:r>
            <a:r>
              <a:rPr lang="en-US" sz="2496" dirty="0">
                <a:solidFill>
                  <a:srgbClr val="000000"/>
                </a:solidFill>
                <a:latin typeface="Anonymous Pro Bold"/>
              </a:rPr>
              <a:t> e a </a:t>
            </a:r>
            <a:r>
              <a:rPr lang="en-US" sz="2496" dirty="0" err="1">
                <a:solidFill>
                  <a:srgbClr val="000000"/>
                </a:solidFill>
                <a:latin typeface="Anonymous Pro Bold"/>
              </a:rPr>
              <a:t>versão</a:t>
            </a:r>
            <a:r>
              <a:rPr lang="en-US" sz="2496" dirty="0">
                <a:solidFill>
                  <a:srgbClr val="000000"/>
                </a:solidFill>
                <a:latin typeface="Anonymous Pro Bold"/>
              </a:rPr>
              <a:t> web da Crunchyroll a </a:t>
            </a:r>
            <a:r>
              <a:rPr lang="en-US" sz="2496" dirty="0" err="1">
                <a:solidFill>
                  <a:srgbClr val="000000"/>
                </a:solidFill>
                <a:latin typeface="Anonymous Pro Bold"/>
              </a:rPr>
              <a:t>existência</a:t>
            </a:r>
            <a:r>
              <a:rPr lang="en-US" sz="2496" dirty="0">
                <a:solidFill>
                  <a:srgbClr val="000000"/>
                </a:solidFill>
                <a:latin typeface="Anonymous Pro Bold"/>
              </a:rPr>
              <a:t> de </a:t>
            </a:r>
            <a:r>
              <a:rPr lang="en-US" sz="2496" dirty="0" err="1">
                <a:solidFill>
                  <a:srgbClr val="000000"/>
                </a:solidFill>
                <a:latin typeface="Anonymous Pro Bold"/>
              </a:rPr>
              <a:t>diferenças</a:t>
            </a:r>
            <a:r>
              <a:rPr lang="en-US" sz="2496" dirty="0">
                <a:solidFill>
                  <a:srgbClr val="000000"/>
                </a:solidFill>
                <a:latin typeface="Anonymous Pro Bold"/>
              </a:rPr>
              <a:t> entre ambas as </a:t>
            </a:r>
            <a:r>
              <a:rPr lang="en-US" sz="2496" dirty="0" err="1">
                <a:solidFill>
                  <a:srgbClr val="000000"/>
                </a:solidFill>
                <a:latin typeface="Anonymous Pro Bold"/>
              </a:rPr>
              <a:t>versãos</a:t>
            </a:r>
            <a:r>
              <a:rPr lang="en-US" sz="2496" dirty="0">
                <a:solidFill>
                  <a:srgbClr val="000000"/>
                </a:solidFill>
                <a:latin typeface="Anonymous Pro Bold"/>
              </a:rPr>
              <a:t>. Tais </a:t>
            </a:r>
            <a:r>
              <a:rPr lang="en-US" sz="2496" dirty="0" err="1">
                <a:solidFill>
                  <a:srgbClr val="000000"/>
                </a:solidFill>
                <a:latin typeface="Anonymous Pro Bold"/>
              </a:rPr>
              <a:t>diferenças</a:t>
            </a:r>
            <a:r>
              <a:rPr lang="en-US" sz="2496" dirty="0">
                <a:solidFill>
                  <a:srgbClr val="000000"/>
                </a:solidFill>
                <a:latin typeface="Anonymous Pro Bold"/>
              </a:rPr>
              <a:t> </a:t>
            </a:r>
            <a:r>
              <a:rPr lang="en-US" sz="2496" dirty="0" err="1">
                <a:solidFill>
                  <a:srgbClr val="000000"/>
                </a:solidFill>
                <a:latin typeface="Anonymous Pro Bold"/>
              </a:rPr>
              <a:t>decorrem</a:t>
            </a:r>
            <a:r>
              <a:rPr lang="en-US" sz="2496" dirty="0">
                <a:solidFill>
                  <a:srgbClr val="000000"/>
                </a:solidFill>
                <a:latin typeface="Anonymous Pro Bold"/>
              </a:rPr>
              <a:t> das </a:t>
            </a:r>
            <a:r>
              <a:rPr lang="en-US" sz="2496" dirty="0" err="1">
                <a:solidFill>
                  <a:srgbClr val="000000"/>
                </a:solidFill>
                <a:latin typeface="Anonymous Pro Bold"/>
              </a:rPr>
              <a:t>respectivas</a:t>
            </a:r>
            <a:r>
              <a:rPr lang="en-US" sz="2496" dirty="0">
                <a:solidFill>
                  <a:srgbClr val="000000"/>
                </a:solidFill>
                <a:latin typeface="Anonymous Pro Bold"/>
              </a:rPr>
              <a:t> </a:t>
            </a:r>
            <a:r>
              <a:rPr lang="en-US" sz="2496" dirty="0" err="1">
                <a:solidFill>
                  <a:srgbClr val="000000"/>
                </a:solidFill>
                <a:latin typeface="Anonymous Pro Bold"/>
              </a:rPr>
              <a:t>arquiteturas</a:t>
            </a:r>
            <a:r>
              <a:rPr lang="en-US" sz="2496" dirty="0">
                <a:solidFill>
                  <a:srgbClr val="000000"/>
                </a:solidFill>
                <a:latin typeface="Anonymous Pro Bold"/>
              </a:rPr>
              <a:t> dos </a:t>
            </a:r>
            <a:r>
              <a:rPr lang="en-US" sz="2496" dirty="0" err="1">
                <a:solidFill>
                  <a:srgbClr val="000000"/>
                </a:solidFill>
                <a:latin typeface="Anonymous Pro Bold"/>
              </a:rPr>
              <a:t>computadores</a:t>
            </a:r>
            <a:r>
              <a:rPr lang="en-US" sz="2496" dirty="0">
                <a:solidFill>
                  <a:srgbClr val="000000"/>
                </a:solidFill>
                <a:latin typeface="Anonymous Pro Bold"/>
              </a:rPr>
              <a:t> </a:t>
            </a:r>
            <a:r>
              <a:rPr lang="en-US" sz="2496" dirty="0">
                <a:solidFill>
                  <a:srgbClr val="000000"/>
                </a:solidFill>
                <a:latin typeface="Anonymous Pro Bold Italics"/>
              </a:rPr>
              <a:t>versus </a:t>
            </a:r>
            <a:r>
              <a:rPr lang="en-US" sz="2496" dirty="0">
                <a:solidFill>
                  <a:srgbClr val="000000"/>
                </a:solidFill>
                <a:latin typeface="Anonymous Pro Bold"/>
              </a:rPr>
              <a:t>mobile. </a:t>
            </a:r>
            <a:r>
              <a:rPr lang="en-US" sz="2496" dirty="0" err="1">
                <a:solidFill>
                  <a:srgbClr val="000000"/>
                </a:solidFill>
                <a:latin typeface="Anonymous Pro Bold"/>
              </a:rPr>
              <a:t>Enquanto</a:t>
            </a:r>
            <a:r>
              <a:rPr lang="en-US" sz="2496" dirty="0">
                <a:solidFill>
                  <a:srgbClr val="000000"/>
                </a:solidFill>
                <a:latin typeface="Anonymous Pro Bold"/>
              </a:rPr>
              <a:t> a </a:t>
            </a:r>
            <a:r>
              <a:rPr lang="en-US" sz="2496" dirty="0" err="1">
                <a:solidFill>
                  <a:srgbClr val="000000"/>
                </a:solidFill>
                <a:latin typeface="Anonymous Pro Bold"/>
              </a:rPr>
              <a:t>aplicação</a:t>
            </a:r>
            <a:r>
              <a:rPr lang="en-US" sz="2496" dirty="0">
                <a:solidFill>
                  <a:srgbClr val="000000"/>
                </a:solidFill>
                <a:latin typeface="Anonymous Pro Bold"/>
              </a:rPr>
              <a:t> </a:t>
            </a:r>
            <a:r>
              <a:rPr lang="en-US" sz="2496" dirty="0" err="1">
                <a:solidFill>
                  <a:srgbClr val="000000"/>
                </a:solidFill>
                <a:latin typeface="Anonymous Pro Bold"/>
              </a:rPr>
              <a:t>móvel</a:t>
            </a:r>
            <a:r>
              <a:rPr lang="en-US" sz="2496" dirty="0">
                <a:solidFill>
                  <a:srgbClr val="000000"/>
                </a:solidFill>
                <a:latin typeface="Anonymous Pro Bold"/>
              </a:rPr>
              <a:t> </a:t>
            </a:r>
            <a:r>
              <a:rPr lang="en-US" sz="2496" dirty="0" err="1">
                <a:solidFill>
                  <a:srgbClr val="000000"/>
                </a:solidFill>
                <a:latin typeface="Anonymous Pro Bold"/>
              </a:rPr>
              <a:t>oferece</a:t>
            </a:r>
            <a:r>
              <a:rPr lang="en-US" sz="2496" dirty="0">
                <a:solidFill>
                  <a:srgbClr val="000000"/>
                </a:solidFill>
                <a:latin typeface="Anonymous Pro Bold"/>
              </a:rPr>
              <a:t> </a:t>
            </a:r>
            <a:r>
              <a:rPr lang="en-US" sz="2496" dirty="0" err="1">
                <a:solidFill>
                  <a:srgbClr val="000000"/>
                </a:solidFill>
                <a:latin typeface="Anonymous Pro Bold"/>
              </a:rPr>
              <a:t>uma</a:t>
            </a:r>
            <a:r>
              <a:rPr lang="en-US" sz="2496" dirty="0">
                <a:solidFill>
                  <a:srgbClr val="000000"/>
                </a:solidFill>
                <a:latin typeface="Anonymous Pro Bold"/>
              </a:rPr>
              <a:t> </a:t>
            </a:r>
            <a:r>
              <a:rPr lang="en-US" sz="2496" dirty="0" err="1">
                <a:solidFill>
                  <a:srgbClr val="000000"/>
                </a:solidFill>
                <a:latin typeface="Anonymous Pro Bold"/>
              </a:rPr>
              <a:t>experiência</a:t>
            </a:r>
            <a:r>
              <a:rPr lang="en-US" sz="2496" dirty="0">
                <a:solidFill>
                  <a:srgbClr val="000000"/>
                </a:solidFill>
                <a:latin typeface="Anonymous Pro Bold"/>
              </a:rPr>
              <a:t> </a:t>
            </a:r>
            <a:r>
              <a:rPr lang="en-US" sz="2496" dirty="0" err="1">
                <a:solidFill>
                  <a:srgbClr val="000000"/>
                </a:solidFill>
                <a:latin typeface="Anonymous Pro Bold"/>
              </a:rPr>
              <a:t>adaptada</a:t>
            </a:r>
            <a:r>
              <a:rPr lang="en-US" sz="2496" dirty="0">
                <a:solidFill>
                  <a:srgbClr val="000000"/>
                </a:solidFill>
                <a:latin typeface="Anonymous Pro Bold"/>
              </a:rPr>
              <a:t> </a:t>
            </a:r>
            <a:r>
              <a:rPr lang="en-US" sz="2496" dirty="0" err="1">
                <a:solidFill>
                  <a:srgbClr val="000000"/>
                </a:solidFill>
                <a:latin typeface="Anonymous Pro Bold"/>
              </a:rPr>
              <a:t>aos</a:t>
            </a:r>
            <a:r>
              <a:rPr lang="en-US" sz="2496" dirty="0">
                <a:solidFill>
                  <a:srgbClr val="000000"/>
                </a:solidFill>
                <a:latin typeface="Anonymous Pro Bold"/>
              </a:rPr>
              <a:t> </a:t>
            </a:r>
            <a:r>
              <a:rPr lang="en-US" sz="2496" dirty="0" err="1">
                <a:solidFill>
                  <a:srgbClr val="000000"/>
                </a:solidFill>
                <a:latin typeface="Anonymous Pro Bold"/>
              </a:rPr>
              <a:t>dispositivos</a:t>
            </a:r>
            <a:r>
              <a:rPr lang="en-US" sz="2496" dirty="0">
                <a:solidFill>
                  <a:srgbClr val="000000"/>
                </a:solidFill>
                <a:latin typeface="Anonymous Pro Bold"/>
              </a:rPr>
              <a:t> </a:t>
            </a:r>
            <a:r>
              <a:rPr lang="en-US" sz="2496" dirty="0" err="1">
                <a:solidFill>
                  <a:srgbClr val="000000"/>
                </a:solidFill>
                <a:latin typeface="Anonymous Pro Bold"/>
              </a:rPr>
              <a:t>portáteis</a:t>
            </a:r>
            <a:r>
              <a:rPr lang="en-US" sz="2496" dirty="0">
                <a:solidFill>
                  <a:srgbClr val="000000"/>
                </a:solidFill>
                <a:latin typeface="Anonymous Pro Bold"/>
              </a:rPr>
              <a:t>, </a:t>
            </a:r>
            <a:r>
              <a:rPr lang="en-US" sz="2496" dirty="0" err="1">
                <a:solidFill>
                  <a:srgbClr val="000000"/>
                </a:solidFill>
                <a:latin typeface="Anonymous Pro Bold"/>
              </a:rPr>
              <a:t>considerando</a:t>
            </a:r>
            <a:r>
              <a:rPr lang="en-US" sz="2496" dirty="0">
                <a:solidFill>
                  <a:srgbClr val="000000"/>
                </a:solidFill>
                <a:latin typeface="Anonymous Pro Bold"/>
              </a:rPr>
              <a:t> </a:t>
            </a:r>
            <a:r>
              <a:rPr lang="en-US" sz="2496" dirty="0" err="1">
                <a:solidFill>
                  <a:srgbClr val="000000"/>
                </a:solidFill>
                <a:latin typeface="Anonymous Pro Bold"/>
              </a:rPr>
              <a:t>sua</a:t>
            </a:r>
            <a:r>
              <a:rPr lang="en-US" sz="2496" dirty="0">
                <a:solidFill>
                  <a:srgbClr val="000000"/>
                </a:solidFill>
                <a:latin typeface="Anonymous Pro Bold"/>
              </a:rPr>
              <a:t> </a:t>
            </a:r>
            <a:r>
              <a:rPr lang="en-US" sz="2496" dirty="0" err="1">
                <a:solidFill>
                  <a:srgbClr val="000000"/>
                </a:solidFill>
                <a:latin typeface="Anonymous Pro Bold"/>
              </a:rPr>
              <a:t>portabilidade</a:t>
            </a:r>
            <a:r>
              <a:rPr lang="en-US" sz="2496" dirty="0">
                <a:solidFill>
                  <a:srgbClr val="000000"/>
                </a:solidFill>
                <a:latin typeface="Anonymous Pro Bold"/>
              </a:rPr>
              <a:t>, </a:t>
            </a:r>
            <a:r>
              <a:rPr lang="en-US" sz="2496" dirty="0" err="1">
                <a:solidFill>
                  <a:srgbClr val="000000"/>
                </a:solidFill>
                <a:latin typeface="Anonymous Pro Bold"/>
              </a:rPr>
              <a:t>tamanho</a:t>
            </a:r>
            <a:r>
              <a:rPr lang="en-US" sz="2496" dirty="0">
                <a:solidFill>
                  <a:srgbClr val="000000"/>
                </a:solidFill>
                <a:latin typeface="Anonymous Pro Bold"/>
              </a:rPr>
              <a:t> do </a:t>
            </a:r>
            <a:r>
              <a:rPr lang="en-US" sz="2496" dirty="0" err="1">
                <a:solidFill>
                  <a:srgbClr val="000000"/>
                </a:solidFill>
                <a:latin typeface="Anonymous Pro Bold"/>
              </a:rPr>
              <a:t>ecrã</a:t>
            </a:r>
            <a:r>
              <a:rPr lang="en-US" sz="2496" dirty="0">
                <a:solidFill>
                  <a:srgbClr val="000000"/>
                </a:solidFill>
                <a:latin typeface="Anonymous Pro Bold"/>
              </a:rPr>
              <a:t>, pixels, </a:t>
            </a:r>
            <a:r>
              <a:rPr lang="en-US" sz="2496" dirty="0" err="1">
                <a:solidFill>
                  <a:srgbClr val="000000"/>
                </a:solidFill>
                <a:latin typeface="Anonymous Pro Bold"/>
              </a:rPr>
              <a:t>processamento</a:t>
            </a:r>
            <a:r>
              <a:rPr lang="en-US" sz="2496" dirty="0">
                <a:solidFill>
                  <a:srgbClr val="000000"/>
                </a:solidFill>
                <a:latin typeface="Anonymous Pro Bold"/>
              </a:rPr>
              <a:t>, </a:t>
            </a:r>
            <a:r>
              <a:rPr lang="en-US" sz="2496" dirty="0" err="1">
                <a:solidFill>
                  <a:srgbClr val="000000"/>
                </a:solidFill>
                <a:latin typeface="Anonymous Pro Bold"/>
              </a:rPr>
              <a:t>bateria</a:t>
            </a:r>
            <a:r>
              <a:rPr lang="en-US" sz="2496" dirty="0">
                <a:solidFill>
                  <a:srgbClr val="000000"/>
                </a:solidFill>
                <a:latin typeface="Anonymous Pro Bold"/>
              </a:rPr>
              <a:t>, </a:t>
            </a:r>
            <a:r>
              <a:rPr lang="en-US" sz="2496" dirty="0" err="1">
                <a:solidFill>
                  <a:srgbClr val="000000"/>
                </a:solidFill>
                <a:latin typeface="Anonymous Pro Bold"/>
              </a:rPr>
              <a:t>memória</a:t>
            </a:r>
            <a:r>
              <a:rPr lang="en-US" sz="2496" dirty="0">
                <a:solidFill>
                  <a:srgbClr val="000000"/>
                </a:solidFill>
                <a:latin typeface="Anonymous Pro Bold"/>
              </a:rPr>
              <a:t> e </a:t>
            </a:r>
            <a:r>
              <a:rPr lang="en-US" sz="2496" dirty="0" err="1">
                <a:solidFill>
                  <a:srgbClr val="000000"/>
                </a:solidFill>
                <a:latin typeface="Anonymous Pro Bold"/>
              </a:rPr>
              <a:t>finalidade</a:t>
            </a:r>
            <a:r>
              <a:rPr lang="en-US" sz="2496" dirty="0">
                <a:solidFill>
                  <a:srgbClr val="000000"/>
                </a:solidFill>
                <a:latin typeface="Anonymous Pro Bold"/>
              </a:rPr>
              <a:t> do </a:t>
            </a:r>
            <a:r>
              <a:rPr lang="en-US" sz="2496" dirty="0" err="1">
                <a:solidFill>
                  <a:srgbClr val="000000"/>
                </a:solidFill>
                <a:latin typeface="Anonymous Pro Bold"/>
              </a:rPr>
              <a:t>seu</a:t>
            </a:r>
            <a:r>
              <a:rPr lang="en-US" sz="2496" dirty="0">
                <a:solidFill>
                  <a:srgbClr val="000000"/>
                </a:solidFill>
                <a:latin typeface="Anonymous Pro Bold"/>
              </a:rPr>
              <a:t> </a:t>
            </a:r>
            <a:r>
              <a:rPr lang="en-US" sz="2496" dirty="0" err="1">
                <a:solidFill>
                  <a:srgbClr val="000000"/>
                </a:solidFill>
                <a:latin typeface="Anonymous Pro Bold"/>
              </a:rPr>
              <a:t>uso</a:t>
            </a:r>
            <a:r>
              <a:rPr lang="en-US" sz="2496" dirty="0">
                <a:solidFill>
                  <a:srgbClr val="000000"/>
                </a:solidFill>
                <a:latin typeface="Anonymous Pro Bold"/>
              </a:rPr>
              <a:t>, entre outros.</a:t>
            </a:r>
          </a:p>
          <a:p>
            <a:pPr algn="just">
              <a:lnSpc>
                <a:spcPts val="3495"/>
              </a:lnSpc>
            </a:pPr>
            <a:r>
              <a:rPr lang="en-US" sz="2496" dirty="0">
                <a:solidFill>
                  <a:srgbClr val="000000"/>
                </a:solidFill>
                <a:latin typeface="Anonymous Pro Bold"/>
              </a:rPr>
              <a:t>A </a:t>
            </a:r>
            <a:r>
              <a:rPr lang="en-US" sz="2496" dirty="0" err="1">
                <a:solidFill>
                  <a:srgbClr val="000000"/>
                </a:solidFill>
                <a:latin typeface="Anonymous Pro Bold"/>
              </a:rPr>
              <a:t>versão</a:t>
            </a:r>
            <a:r>
              <a:rPr lang="en-US" sz="2496" dirty="0">
                <a:solidFill>
                  <a:srgbClr val="000000"/>
                </a:solidFill>
                <a:latin typeface="Anonymous Pro Bold"/>
              </a:rPr>
              <a:t> web se </a:t>
            </a:r>
            <a:r>
              <a:rPr lang="en-US" sz="2496" dirty="0" err="1">
                <a:solidFill>
                  <a:srgbClr val="000000"/>
                </a:solidFill>
                <a:latin typeface="Anonymous Pro Bold"/>
              </a:rPr>
              <a:t>destaca</a:t>
            </a:r>
            <a:r>
              <a:rPr lang="en-US" sz="2496" dirty="0">
                <a:solidFill>
                  <a:srgbClr val="000000"/>
                </a:solidFill>
                <a:latin typeface="Anonymous Pro Bold"/>
              </a:rPr>
              <a:t> pela </a:t>
            </a:r>
            <a:r>
              <a:rPr lang="en-US" sz="2496" dirty="0" err="1">
                <a:solidFill>
                  <a:srgbClr val="000000"/>
                </a:solidFill>
                <a:latin typeface="Anonymous Pro Bold"/>
              </a:rPr>
              <a:t>maior</a:t>
            </a:r>
            <a:r>
              <a:rPr lang="en-US" sz="2496" dirty="0">
                <a:solidFill>
                  <a:srgbClr val="000000"/>
                </a:solidFill>
                <a:latin typeface="Anonymous Pro Bold"/>
              </a:rPr>
              <a:t> </a:t>
            </a:r>
            <a:r>
              <a:rPr lang="en-US" sz="2496" dirty="0" err="1">
                <a:solidFill>
                  <a:srgbClr val="000000"/>
                </a:solidFill>
                <a:latin typeface="Anonymous Pro Bold"/>
              </a:rPr>
              <a:t>qualidade</a:t>
            </a:r>
            <a:r>
              <a:rPr lang="en-US" sz="2496" dirty="0">
                <a:solidFill>
                  <a:srgbClr val="000000"/>
                </a:solidFill>
                <a:latin typeface="Anonymous Pro Bold"/>
              </a:rPr>
              <a:t> </a:t>
            </a:r>
            <a:r>
              <a:rPr lang="en-US" sz="2496" dirty="0" err="1">
                <a:solidFill>
                  <a:srgbClr val="000000"/>
                </a:solidFill>
                <a:latin typeface="Anonymous Pro Bold"/>
              </a:rPr>
              <a:t>na</a:t>
            </a:r>
            <a:r>
              <a:rPr lang="en-US" sz="2496" dirty="0">
                <a:solidFill>
                  <a:srgbClr val="000000"/>
                </a:solidFill>
                <a:latin typeface="Anonymous Pro Bold"/>
              </a:rPr>
              <a:t> </a:t>
            </a:r>
            <a:r>
              <a:rPr lang="en-US" sz="2496" dirty="0" err="1">
                <a:solidFill>
                  <a:srgbClr val="000000"/>
                </a:solidFill>
                <a:latin typeface="Anonymous Pro Bold"/>
              </a:rPr>
              <a:t>reprodução</a:t>
            </a:r>
            <a:r>
              <a:rPr lang="en-US" sz="2496" dirty="0">
                <a:solidFill>
                  <a:srgbClr val="000000"/>
                </a:solidFill>
                <a:latin typeface="Anonymous Pro Bold"/>
              </a:rPr>
              <a:t> e pela </a:t>
            </a:r>
            <a:r>
              <a:rPr lang="en-US" sz="2496" dirty="0" err="1">
                <a:solidFill>
                  <a:srgbClr val="000000"/>
                </a:solidFill>
                <a:latin typeface="Anonymous Pro Bold"/>
              </a:rPr>
              <a:t>experiência</a:t>
            </a:r>
            <a:r>
              <a:rPr lang="en-US" sz="2496" dirty="0">
                <a:solidFill>
                  <a:srgbClr val="000000"/>
                </a:solidFill>
                <a:latin typeface="Anonymous Pro Bold"/>
              </a:rPr>
              <a:t> </a:t>
            </a:r>
            <a:r>
              <a:rPr lang="en-US" sz="2496" dirty="0" err="1">
                <a:solidFill>
                  <a:srgbClr val="000000"/>
                </a:solidFill>
                <a:latin typeface="Anonymous Pro Bold"/>
              </a:rPr>
              <a:t>em</a:t>
            </a:r>
            <a:r>
              <a:rPr lang="en-US" sz="2496" dirty="0">
                <a:solidFill>
                  <a:srgbClr val="000000"/>
                </a:solidFill>
                <a:latin typeface="Anonymous Pro Bold"/>
              </a:rPr>
              <a:t> </a:t>
            </a:r>
            <a:r>
              <a:rPr lang="en-US" sz="2496" dirty="0" err="1">
                <a:solidFill>
                  <a:srgbClr val="000000"/>
                </a:solidFill>
                <a:latin typeface="Anonymous Pro Bold"/>
              </a:rPr>
              <a:t>telas</a:t>
            </a:r>
            <a:r>
              <a:rPr lang="en-US" sz="2496" dirty="0">
                <a:solidFill>
                  <a:srgbClr val="000000"/>
                </a:solidFill>
                <a:latin typeface="Anonymous Pro Bold"/>
              </a:rPr>
              <a:t> </a:t>
            </a:r>
            <a:r>
              <a:rPr lang="en-US" sz="2496" dirty="0" err="1">
                <a:solidFill>
                  <a:srgbClr val="000000"/>
                </a:solidFill>
                <a:latin typeface="Anonymous Pro Bold"/>
              </a:rPr>
              <a:t>maiores</a:t>
            </a:r>
            <a:r>
              <a:rPr lang="en-US" sz="2496" dirty="0">
                <a:solidFill>
                  <a:srgbClr val="000000"/>
                </a:solidFill>
                <a:latin typeface="Anonymous Pro Bold"/>
              </a:rPr>
              <a:t>. A </a:t>
            </a:r>
            <a:r>
              <a:rPr lang="en-US" sz="2496" dirty="0" err="1">
                <a:solidFill>
                  <a:srgbClr val="000000"/>
                </a:solidFill>
                <a:latin typeface="Anonymous Pro Bold"/>
              </a:rPr>
              <a:t>arquitetura</a:t>
            </a:r>
            <a:r>
              <a:rPr lang="en-US" sz="2496" dirty="0">
                <a:solidFill>
                  <a:srgbClr val="000000"/>
                </a:solidFill>
                <a:latin typeface="Anonymous Pro Bold"/>
              </a:rPr>
              <a:t> do mobile leva </a:t>
            </a:r>
            <a:r>
              <a:rPr lang="en-US" sz="2496" dirty="0" err="1">
                <a:solidFill>
                  <a:srgbClr val="000000"/>
                </a:solidFill>
                <a:latin typeface="Anonymous Pro Bold"/>
              </a:rPr>
              <a:t>em</a:t>
            </a:r>
            <a:r>
              <a:rPr lang="en-US" sz="2496" dirty="0">
                <a:solidFill>
                  <a:srgbClr val="000000"/>
                </a:solidFill>
                <a:latin typeface="Anonymous Pro Bold"/>
              </a:rPr>
              <a:t> </a:t>
            </a:r>
            <a:r>
              <a:rPr lang="en-US" sz="2496" dirty="0" err="1">
                <a:solidFill>
                  <a:srgbClr val="000000"/>
                </a:solidFill>
                <a:latin typeface="Anonymous Pro Bold"/>
              </a:rPr>
              <a:t>consideração</a:t>
            </a:r>
            <a:r>
              <a:rPr lang="en-US" sz="2496" dirty="0">
                <a:solidFill>
                  <a:srgbClr val="000000"/>
                </a:solidFill>
                <a:latin typeface="Anonymous Pro Bold"/>
              </a:rPr>
              <a:t> </a:t>
            </a:r>
            <a:r>
              <a:rPr lang="en-US" sz="2496" dirty="0" err="1">
                <a:solidFill>
                  <a:srgbClr val="000000"/>
                </a:solidFill>
                <a:latin typeface="Anonymous Pro Bold"/>
              </a:rPr>
              <a:t>facilidade</a:t>
            </a:r>
            <a:r>
              <a:rPr lang="en-US" sz="2496" dirty="0">
                <a:solidFill>
                  <a:srgbClr val="000000"/>
                </a:solidFill>
                <a:latin typeface="Anonymous Pro Bold"/>
              </a:rPr>
              <a:t> do </a:t>
            </a:r>
            <a:r>
              <a:rPr lang="en-US" sz="2496" dirty="0" err="1">
                <a:solidFill>
                  <a:srgbClr val="000000"/>
                </a:solidFill>
                <a:latin typeface="Anonymous Pro Bold"/>
              </a:rPr>
              <a:t>uso</a:t>
            </a:r>
            <a:r>
              <a:rPr lang="en-US" sz="2496" dirty="0">
                <a:solidFill>
                  <a:srgbClr val="000000"/>
                </a:solidFill>
                <a:latin typeface="Anonymous Pro Bold"/>
              </a:rPr>
              <a:t> </a:t>
            </a:r>
            <a:r>
              <a:rPr lang="en-US" sz="2496" dirty="0" err="1">
                <a:solidFill>
                  <a:srgbClr val="000000"/>
                </a:solidFill>
                <a:latin typeface="Anonymous Pro Bold"/>
              </a:rPr>
              <a:t>em</a:t>
            </a:r>
            <a:r>
              <a:rPr lang="en-US" sz="2496" dirty="0">
                <a:solidFill>
                  <a:srgbClr val="000000"/>
                </a:solidFill>
                <a:latin typeface="Anonymous Pro Bold"/>
              </a:rPr>
              <a:t> </a:t>
            </a:r>
            <a:r>
              <a:rPr lang="en-US" sz="2496" dirty="0" err="1">
                <a:solidFill>
                  <a:srgbClr val="000000"/>
                </a:solidFill>
                <a:latin typeface="Anonymous Pro Bold"/>
              </a:rPr>
              <a:t>qualquer</a:t>
            </a:r>
            <a:r>
              <a:rPr lang="en-US" sz="2496" dirty="0">
                <a:solidFill>
                  <a:srgbClr val="000000"/>
                </a:solidFill>
                <a:latin typeface="Anonymous Pro Bold"/>
              </a:rPr>
              <a:t> </a:t>
            </a:r>
            <a:r>
              <a:rPr lang="en-US" sz="2496" dirty="0" err="1">
                <a:solidFill>
                  <a:srgbClr val="000000"/>
                </a:solidFill>
                <a:latin typeface="Anonymous Pro Bold"/>
              </a:rPr>
              <a:t>sítio</a:t>
            </a:r>
            <a:r>
              <a:rPr lang="en-US" sz="2496" dirty="0">
                <a:solidFill>
                  <a:srgbClr val="000000"/>
                </a:solidFill>
                <a:latin typeface="Anonymous Pro Bold"/>
              </a:rPr>
              <a:t> e </a:t>
            </a:r>
            <a:r>
              <a:rPr lang="en-US" sz="2496" dirty="0" err="1">
                <a:solidFill>
                  <a:srgbClr val="000000"/>
                </a:solidFill>
                <a:latin typeface="Anonymous Pro Bold"/>
              </a:rPr>
              <a:t>sua</a:t>
            </a:r>
            <a:r>
              <a:rPr lang="en-US" sz="2496" dirty="0">
                <a:solidFill>
                  <a:srgbClr val="000000"/>
                </a:solidFill>
                <a:latin typeface="Anonymous Pro Bold"/>
              </a:rPr>
              <a:t> </a:t>
            </a:r>
            <a:r>
              <a:rPr lang="en-US" sz="2496" dirty="0" err="1">
                <a:solidFill>
                  <a:srgbClr val="000000"/>
                </a:solidFill>
                <a:latin typeface="Anonymous Pro Bold"/>
              </a:rPr>
              <a:t>maior</a:t>
            </a:r>
            <a:r>
              <a:rPr lang="en-US" sz="2496" dirty="0">
                <a:solidFill>
                  <a:srgbClr val="000000"/>
                </a:solidFill>
                <a:latin typeface="Anonymous Pro Bold"/>
              </a:rPr>
              <a:t> </a:t>
            </a:r>
            <a:r>
              <a:rPr lang="en-US" sz="2496" dirty="0" err="1">
                <a:solidFill>
                  <a:srgbClr val="000000"/>
                </a:solidFill>
                <a:latin typeface="Anonymous Pro Bold"/>
              </a:rPr>
              <a:t>disponibilidade</a:t>
            </a:r>
            <a:r>
              <a:rPr lang="en-US" sz="2496" dirty="0">
                <a:solidFill>
                  <a:srgbClr val="000000"/>
                </a:solidFill>
                <a:latin typeface="Anonymous Pro Bold"/>
              </a:rPr>
              <a:t>, </a:t>
            </a:r>
            <a:r>
              <a:rPr lang="en-US" sz="2496" dirty="0" err="1">
                <a:solidFill>
                  <a:srgbClr val="000000"/>
                </a:solidFill>
                <a:latin typeface="Anonymous Pro Bold"/>
              </a:rPr>
              <a:t>otimizando</a:t>
            </a:r>
            <a:r>
              <a:rPr lang="en-US" sz="2496" dirty="0">
                <a:solidFill>
                  <a:srgbClr val="000000"/>
                </a:solidFill>
                <a:latin typeface="Anonymous Pro Bold"/>
              </a:rPr>
              <a:t> a interface do app para </a:t>
            </a:r>
            <a:r>
              <a:rPr lang="en-US" sz="2496" dirty="0" err="1">
                <a:solidFill>
                  <a:srgbClr val="000000"/>
                </a:solidFill>
                <a:latin typeface="Anonymous Pro Bold"/>
              </a:rPr>
              <a:t>dispositivos</a:t>
            </a:r>
            <a:r>
              <a:rPr lang="en-US" sz="2496" dirty="0">
                <a:solidFill>
                  <a:srgbClr val="000000"/>
                </a:solidFill>
                <a:latin typeface="Anonymous Pro Bold"/>
              </a:rPr>
              <a:t> </a:t>
            </a:r>
            <a:r>
              <a:rPr lang="en-US" sz="2496" dirty="0" err="1">
                <a:solidFill>
                  <a:srgbClr val="000000"/>
                </a:solidFill>
                <a:latin typeface="Anonymous Pro Bold"/>
              </a:rPr>
              <a:t>menores</a:t>
            </a:r>
            <a:r>
              <a:rPr lang="en-US" sz="2496" dirty="0">
                <a:solidFill>
                  <a:srgbClr val="000000"/>
                </a:solidFill>
                <a:latin typeface="Anonymous Pro Bold"/>
              </a:rPr>
              <a:t> e </a:t>
            </a:r>
            <a:r>
              <a:rPr lang="en-US" sz="2496" dirty="0" err="1">
                <a:solidFill>
                  <a:srgbClr val="000000"/>
                </a:solidFill>
                <a:latin typeface="Anonymous Pro Bold"/>
              </a:rPr>
              <a:t>garantindo</a:t>
            </a:r>
            <a:r>
              <a:rPr lang="en-US" sz="2496" dirty="0">
                <a:solidFill>
                  <a:srgbClr val="000000"/>
                </a:solidFill>
                <a:latin typeface="Anonymous Pro Bold"/>
              </a:rPr>
              <a:t> </a:t>
            </a:r>
            <a:r>
              <a:rPr lang="en-US" sz="2496" dirty="0" err="1">
                <a:solidFill>
                  <a:srgbClr val="000000"/>
                </a:solidFill>
                <a:latin typeface="Anonymous Pro Bold"/>
              </a:rPr>
              <a:t>uma</a:t>
            </a:r>
            <a:r>
              <a:rPr lang="en-US" sz="2496" dirty="0">
                <a:solidFill>
                  <a:srgbClr val="000000"/>
                </a:solidFill>
                <a:latin typeface="Anonymous Pro Bold"/>
              </a:rPr>
              <a:t> boa </a:t>
            </a:r>
            <a:r>
              <a:rPr lang="en-US" sz="2496" dirty="0" err="1">
                <a:solidFill>
                  <a:srgbClr val="000000"/>
                </a:solidFill>
                <a:latin typeface="Anonymous Pro Bold"/>
              </a:rPr>
              <a:t>qualidade</a:t>
            </a:r>
            <a:r>
              <a:rPr lang="en-US" sz="2496" dirty="0">
                <a:solidFill>
                  <a:srgbClr val="000000"/>
                </a:solidFill>
                <a:latin typeface="Anonymous Pro Bold"/>
              </a:rPr>
              <a:t>, </a:t>
            </a:r>
            <a:r>
              <a:rPr lang="en-US" sz="2496" dirty="0" err="1">
                <a:solidFill>
                  <a:srgbClr val="000000"/>
                </a:solidFill>
                <a:latin typeface="Anonymous Pro Bold"/>
              </a:rPr>
              <a:t>mesmo</a:t>
            </a:r>
            <a:r>
              <a:rPr lang="en-US" sz="2496" dirty="0">
                <a:solidFill>
                  <a:srgbClr val="000000"/>
                </a:solidFill>
                <a:latin typeface="Anonymous Pro Bold"/>
              </a:rPr>
              <a:t> </a:t>
            </a:r>
            <a:r>
              <a:rPr lang="en-US" sz="2496" dirty="0" err="1">
                <a:solidFill>
                  <a:srgbClr val="000000"/>
                </a:solidFill>
                <a:latin typeface="Anonymous Pro Bold"/>
              </a:rPr>
              <a:t>considerando</a:t>
            </a:r>
            <a:r>
              <a:rPr lang="en-US" sz="2496" dirty="0">
                <a:solidFill>
                  <a:srgbClr val="000000"/>
                </a:solidFill>
                <a:latin typeface="Anonymous Pro Bold"/>
              </a:rPr>
              <a:t> </a:t>
            </a:r>
            <a:r>
              <a:rPr lang="en-US" sz="2496" dirty="0" err="1">
                <a:solidFill>
                  <a:srgbClr val="000000"/>
                </a:solidFill>
                <a:latin typeface="Anonymous Pro Bold"/>
              </a:rPr>
              <a:t>seus</a:t>
            </a:r>
            <a:r>
              <a:rPr lang="en-US" sz="2496" dirty="0">
                <a:solidFill>
                  <a:srgbClr val="000000"/>
                </a:solidFill>
                <a:latin typeface="Anonymous Pro Bold"/>
              </a:rPr>
              <a:t> </a:t>
            </a:r>
            <a:r>
              <a:rPr lang="en-US" sz="2496" dirty="0" err="1">
                <a:solidFill>
                  <a:srgbClr val="000000"/>
                </a:solidFill>
                <a:latin typeface="Anonymous Pro Bold"/>
              </a:rPr>
              <a:t>recursos</a:t>
            </a:r>
            <a:r>
              <a:rPr lang="en-US" sz="2496" dirty="0">
                <a:solidFill>
                  <a:srgbClr val="000000"/>
                </a:solidFill>
                <a:latin typeface="Anonymous Pro Bold"/>
              </a:rPr>
              <a:t> </a:t>
            </a:r>
            <a:r>
              <a:rPr lang="en-US" sz="2496" dirty="0" err="1">
                <a:solidFill>
                  <a:srgbClr val="000000"/>
                </a:solidFill>
                <a:latin typeface="Anonymous Pro Bold"/>
              </a:rPr>
              <a:t>limitados</a:t>
            </a:r>
            <a:r>
              <a:rPr lang="en-US" sz="2496" dirty="0">
                <a:solidFill>
                  <a:srgbClr val="000000"/>
                </a:solidFill>
                <a:latin typeface="Anonymous Pro Bold"/>
              </a:rPr>
              <a:t>, </a:t>
            </a:r>
            <a:r>
              <a:rPr lang="en-US" sz="2496" dirty="0" err="1">
                <a:solidFill>
                  <a:srgbClr val="000000"/>
                </a:solidFill>
                <a:latin typeface="Anonymous Pro Bold"/>
              </a:rPr>
              <a:t>sendo</a:t>
            </a:r>
            <a:r>
              <a:rPr lang="en-US" sz="2496" dirty="0">
                <a:solidFill>
                  <a:srgbClr val="000000"/>
                </a:solidFill>
                <a:latin typeface="Anonymous Pro Bold"/>
              </a:rPr>
              <a:t> ideal para usuários </a:t>
            </a:r>
            <a:r>
              <a:rPr lang="en-US" sz="2496" dirty="0" err="1">
                <a:solidFill>
                  <a:srgbClr val="000000"/>
                </a:solidFill>
                <a:latin typeface="Anonymous Pro Bold"/>
              </a:rPr>
              <a:t>em</a:t>
            </a:r>
            <a:r>
              <a:rPr lang="en-US" sz="2496" dirty="0">
                <a:solidFill>
                  <a:srgbClr val="000000"/>
                </a:solidFill>
                <a:latin typeface="Anonymous Pro Bold"/>
              </a:rPr>
              <a:t> </a:t>
            </a:r>
            <a:r>
              <a:rPr lang="en-US" sz="2496" dirty="0" err="1">
                <a:solidFill>
                  <a:srgbClr val="000000"/>
                </a:solidFill>
                <a:latin typeface="Anonymous Pro Bold"/>
              </a:rPr>
              <a:t>movimento</a:t>
            </a:r>
            <a:r>
              <a:rPr lang="en-US" sz="2496" dirty="0">
                <a:solidFill>
                  <a:srgbClr val="000000"/>
                </a:solidFill>
                <a:latin typeface="Anonymous Pro Bold"/>
              </a:rPr>
              <a:t>. </a:t>
            </a:r>
          </a:p>
          <a:p>
            <a:pPr algn="just">
              <a:lnSpc>
                <a:spcPts val="3495"/>
              </a:lnSpc>
              <a:spcBef>
                <a:spcPct val="0"/>
              </a:spcBef>
            </a:pPr>
            <a:r>
              <a:rPr lang="en-US" sz="2496" dirty="0">
                <a:solidFill>
                  <a:srgbClr val="000000"/>
                </a:solidFill>
                <a:latin typeface="Anonymous Pro Bold"/>
              </a:rPr>
              <a:t>A </a:t>
            </a:r>
            <a:r>
              <a:rPr lang="en-US" sz="2496" dirty="0" err="1">
                <a:solidFill>
                  <a:srgbClr val="000000"/>
                </a:solidFill>
                <a:latin typeface="Anonymous Pro Bold"/>
              </a:rPr>
              <a:t>versão</a:t>
            </a:r>
            <a:r>
              <a:rPr lang="en-US" sz="2496" dirty="0">
                <a:solidFill>
                  <a:srgbClr val="000000"/>
                </a:solidFill>
                <a:latin typeface="Anonymous Pro Bold"/>
              </a:rPr>
              <a:t> Web </a:t>
            </a:r>
            <a:r>
              <a:rPr lang="en-US" sz="2496" dirty="0" err="1">
                <a:solidFill>
                  <a:srgbClr val="000000"/>
                </a:solidFill>
                <a:latin typeface="Anonymous Pro Bold"/>
              </a:rPr>
              <a:t>proporciona</a:t>
            </a:r>
            <a:r>
              <a:rPr lang="en-US" sz="2496" dirty="0">
                <a:solidFill>
                  <a:srgbClr val="000000"/>
                </a:solidFill>
                <a:latin typeface="Anonymous Pro Bold"/>
              </a:rPr>
              <a:t> </a:t>
            </a:r>
            <a:r>
              <a:rPr lang="en-US" sz="2496" dirty="0" err="1">
                <a:solidFill>
                  <a:srgbClr val="000000"/>
                </a:solidFill>
                <a:latin typeface="Anonymous Pro Bold"/>
              </a:rPr>
              <a:t>uma</a:t>
            </a:r>
            <a:r>
              <a:rPr lang="en-US" sz="2496" dirty="0">
                <a:solidFill>
                  <a:srgbClr val="000000"/>
                </a:solidFill>
                <a:latin typeface="Anonymous Pro Bold"/>
              </a:rPr>
              <a:t> </a:t>
            </a:r>
            <a:r>
              <a:rPr lang="en-US" sz="2496" dirty="0" err="1">
                <a:solidFill>
                  <a:srgbClr val="000000"/>
                </a:solidFill>
                <a:latin typeface="Anonymous Pro Bold"/>
              </a:rPr>
              <a:t>maior</a:t>
            </a:r>
            <a:r>
              <a:rPr lang="en-US" sz="2496" dirty="0">
                <a:solidFill>
                  <a:srgbClr val="000000"/>
                </a:solidFill>
                <a:latin typeface="Anonymous Pro Bold"/>
              </a:rPr>
              <a:t> </a:t>
            </a:r>
            <a:r>
              <a:rPr lang="en-US" sz="2496" dirty="0" err="1">
                <a:solidFill>
                  <a:srgbClr val="000000"/>
                </a:solidFill>
                <a:latin typeface="Anonymous Pro Bold"/>
              </a:rPr>
              <a:t>qualidade</a:t>
            </a:r>
            <a:r>
              <a:rPr lang="en-US" sz="2496" dirty="0">
                <a:solidFill>
                  <a:srgbClr val="000000"/>
                </a:solidFill>
                <a:latin typeface="Anonymous Pro Bold"/>
              </a:rPr>
              <a:t> dos </a:t>
            </a:r>
            <a:r>
              <a:rPr lang="en-US" sz="2496" dirty="0" err="1">
                <a:solidFill>
                  <a:srgbClr val="000000"/>
                </a:solidFill>
                <a:latin typeface="Anonymous Pro Bold"/>
              </a:rPr>
              <a:t>títulos</a:t>
            </a:r>
            <a:r>
              <a:rPr lang="en-US" sz="2496" dirty="0">
                <a:solidFill>
                  <a:srgbClr val="000000"/>
                </a:solidFill>
                <a:latin typeface="Anonymous Pro Bold"/>
              </a:rPr>
              <a:t>, </a:t>
            </a:r>
            <a:r>
              <a:rPr lang="en-US" sz="2496" dirty="0" err="1">
                <a:solidFill>
                  <a:srgbClr val="000000"/>
                </a:solidFill>
                <a:latin typeface="Anonymous Pro Bold"/>
              </a:rPr>
              <a:t>bem</a:t>
            </a:r>
            <a:r>
              <a:rPr lang="en-US" sz="2496" dirty="0">
                <a:solidFill>
                  <a:srgbClr val="000000"/>
                </a:solidFill>
                <a:latin typeface="Anonymous Pro Bold"/>
              </a:rPr>
              <a:t> </a:t>
            </a:r>
            <a:r>
              <a:rPr lang="en-US" sz="2496" dirty="0" err="1">
                <a:solidFill>
                  <a:srgbClr val="000000"/>
                </a:solidFill>
                <a:latin typeface="Anonymous Pro Bold"/>
              </a:rPr>
              <a:t>como</a:t>
            </a:r>
            <a:r>
              <a:rPr lang="en-US" sz="2496" dirty="0">
                <a:solidFill>
                  <a:srgbClr val="000000"/>
                </a:solidFill>
                <a:latin typeface="Anonymous Pro Bold"/>
              </a:rPr>
              <a:t> </a:t>
            </a:r>
            <a:r>
              <a:rPr lang="en-US" sz="2496" dirty="0" err="1">
                <a:solidFill>
                  <a:srgbClr val="000000"/>
                </a:solidFill>
                <a:latin typeface="Anonymous Pro Bold"/>
              </a:rPr>
              <a:t>uma</a:t>
            </a:r>
            <a:r>
              <a:rPr lang="en-US" sz="2496" dirty="0">
                <a:solidFill>
                  <a:srgbClr val="000000"/>
                </a:solidFill>
                <a:latin typeface="Anonymous Pro Bold"/>
              </a:rPr>
              <a:t> </a:t>
            </a:r>
            <a:r>
              <a:rPr lang="en-US" sz="2496" dirty="0" err="1">
                <a:solidFill>
                  <a:srgbClr val="000000"/>
                </a:solidFill>
                <a:latin typeface="Anonymous Pro Bold"/>
              </a:rPr>
              <a:t>facilidade</a:t>
            </a:r>
            <a:r>
              <a:rPr lang="en-US" sz="2496" dirty="0">
                <a:solidFill>
                  <a:srgbClr val="000000"/>
                </a:solidFill>
                <a:latin typeface="Anonymous Pro Bold"/>
              </a:rPr>
              <a:t> </a:t>
            </a:r>
            <a:r>
              <a:rPr lang="en-US" sz="2496" dirty="0" err="1">
                <a:solidFill>
                  <a:srgbClr val="000000"/>
                </a:solidFill>
                <a:latin typeface="Anonymous Pro Bold"/>
              </a:rPr>
              <a:t>maior</a:t>
            </a:r>
            <a:r>
              <a:rPr lang="en-US" sz="2496" dirty="0">
                <a:solidFill>
                  <a:srgbClr val="000000"/>
                </a:solidFill>
                <a:latin typeface="Anonymous Pro Bold"/>
              </a:rPr>
              <a:t> </a:t>
            </a:r>
            <a:r>
              <a:rPr lang="en-US" sz="2496" dirty="0" err="1">
                <a:solidFill>
                  <a:srgbClr val="000000"/>
                </a:solidFill>
                <a:latin typeface="Anonymous Pro Bold"/>
              </a:rPr>
              <a:t>na</a:t>
            </a:r>
            <a:r>
              <a:rPr lang="en-US" sz="2496" dirty="0">
                <a:solidFill>
                  <a:srgbClr val="000000"/>
                </a:solidFill>
                <a:latin typeface="Anonymous Pro Bold"/>
              </a:rPr>
              <a:t> </a:t>
            </a:r>
            <a:r>
              <a:rPr lang="en-US" sz="2496" dirty="0" err="1">
                <a:solidFill>
                  <a:srgbClr val="000000"/>
                </a:solidFill>
                <a:latin typeface="Anonymous Pro Bold"/>
              </a:rPr>
              <a:t>navegação</a:t>
            </a:r>
            <a:r>
              <a:rPr lang="en-US" sz="2496" dirty="0">
                <a:solidFill>
                  <a:srgbClr val="000000"/>
                </a:solidFill>
                <a:latin typeface="Anonymous Pro Bold"/>
              </a:rPr>
              <a:t> </a:t>
            </a:r>
            <a:r>
              <a:rPr lang="en-US" sz="2496" dirty="0" err="1">
                <a:solidFill>
                  <a:srgbClr val="000000"/>
                </a:solidFill>
                <a:latin typeface="Anonymous Pro Bold"/>
              </a:rPr>
              <a:t>pelo</a:t>
            </a:r>
            <a:r>
              <a:rPr lang="en-US" sz="2496" dirty="0">
                <a:solidFill>
                  <a:srgbClr val="000000"/>
                </a:solidFill>
                <a:latin typeface="Anonymous Pro Bold"/>
              </a:rPr>
              <a:t> website, </a:t>
            </a:r>
            <a:r>
              <a:rPr lang="en-US" sz="2496" dirty="0" err="1">
                <a:solidFill>
                  <a:srgbClr val="000000"/>
                </a:solidFill>
                <a:latin typeface="Anonymous Pro Bold"/>
              </a:rPr>
              <a:t>usando</a:t>
            </a:r>
            <a:r>
              <a:rPr lang="en-US" sz="2496" dirty="0">
                <a:solidFill>
                  <a:srgbClr val="000000"/>
                </a:solidFill>
                <a:latin typeface="Anonymous Pro Bold"/>
              </a:rPr>
              <a:t> menus </a:t>
            </a:r>
            <a:r>
              <a:rPr lang="en-US" sz="2496" dirty="0" err="1">
                <a:solidFill>
                  <a:srgbClr val="000000"/>
                </a:solidFill>
                <a:latin typeface="Anonymous Pro Bold"/>
              </a:rPr>
              <a:t>expandidos</a:t>
            </a:r>
            <a:r>
              <a:rPr lang="en-US" sz="2496" dirty="0">
                <a:solidFill>
                  <a:srgbClr val="000000"/>
                </a:solidFill>
                <a:latin typeface="Anonymous Pro Bold"/>
              </a:rPr>
              <a:t>. Em </a:t>
            </a:r>
            <a:r>
              <a:rPr lang="en-US" sz="2496" dirty="0" err="1">
                <a:solidFill>
                  <a:srgbClr val="000000"/>
                </a:solidFill>
                <a:latin typeface="Anonymous Pro Bold"/>
              </a:rPr>
              <a:t>última</a:t>
            </a:r>
            <a:r>
              <a:rPr lang="en-US" sz="2496" dirty="0">
                <a:solidFill>
                  <a:srgbClr val="000000"/>
                </a:solidFill>
                <a:latin typeface="Anonymous Pro Bold"/>
              </a:rPr>
              <a:t> </a:t>
            </a:r>
            <a:r>
              <a:rPr lang="en-US" sz="2496" dirty="0" err="1">
                <a:solidFill>
                  <a:srgbClr val="000000"/>
                </a:solidFill>
                <a:latin typeface="Anonymous Pro Bold"/>
              </a:rPr>
              <a:t>análise</a:t>
            </a:r>
            <a:r>
              <a:rPr lang="en-US" sz="2496" dirty="0">
                <a:solidFill>
                  <a:srgbClr val="000000"/>
                </a:solidFill>
                <a:latin typeface="Anonymous Pro Bold"/>
              </a:rPr>
              <a:t>, a </a:t>
            </a:r>
            <a:r>
              <a:rPr lang="en-US" sz="2496" dirty="0" err="1">
                <a:solidFill>
                  <a:srgbClr val="000000"/>
                </a:solidFill>
                <a:latin typeface="Anonymous Pro Bold"/>
              </a:rPr>
              <a:t>escolha</a:t>
            </a:r>
            <a:r>
              <a:rPr lang="en-US" sz="2496" dirty="0">
                <a:solidFill>
                  <a:srgbClr val="000000"/>
                </a:solidFill>
                <a:latin typeface="Anonymous Pro Bold"/>
              </a:rPr>
              <a:t> entre ambas as </a:t>
            </a:r>
            <a:r>
              <a:rPr lang="en-US" sz="2496" dirty="0" err="1">
                <a:solidFill>
                  <a:srgbClr val="000000"/>
                </a:solidFill>
                <a:latin typeface="Anonymous Pro Bold"/>
              </a:rPr>
              <a:t>versões</a:t>
            </a:r>
            <a:r>
              <a:rPr lang="en-US" sz="2496" dirty="0">
                <a:solidFill>
                  <a:srgbClr val="000000"/>
                </a:solidFill>
                <a:latin typeface="Anonymous Pro Bold"/>
              </a:rPr>
              <a:t> se </a:t>
            </a:r>
            <a:r>
              <a:rPr lang="en-US" sz="2496" dirty="0" err="1">
                <a:solidFill>
                  <a:srgbClr val="000000"/>
                </a:solidFill>
                <a:latin typeface="Anonymous Pro Bold"/>
              </a:rPr>
              <a:t>pautará</a:t>
            </a:r>
            <a:r>
              <a:rPr lang="en-US" sz="2496" dirty="0">
                <a:solidFill>
                  <a:srgbClr val="000000"/>
                </a:solidFill>
                <a:latin typeface="Anonymous Pro Bold"/>
              </a:rPr>
              <a:t> </a:t>
            </a:r>
            <a:r>
              <a:rPr lang="en-US" sz="2496" dirty="0" err="1">
                <a:solidFill>
                  <a:srgbClr val="000000"/>
                </a:solidFill>
                <a:latin typeface="Anonymous Pro Bold"/>
              </a:rPr>
              <a:t>nas</a:t>
            </a:r>
            <a:r>
              <a:rPr lang="en-US" sz="2496" dirty="0">
                <a:solidFill>
                  <a:srgbClr val="000000"/>
                </a:solidFill>
                <a:latin typeface="Anonymous Pro Bold"/>
              </a:rPr>
              <a:t> </a:t>
            </a:r>
            <a:r>
              <a:rPr lang="en-US" sz="2496" dirty="0" err="1">
                <a:solidFill>
                  <a:srgbClr val="000000"/>
                </a:solidFill>
                <a:latin typeface="Anonymous Pro Bold"/>
              </a:rPr>
              <a:t>preferências</a:t>
            </a:r>
            <a:r>
              <a:rPr lang="en-US" sz="2496" dirty="0">
                <a:solidFill>
                  <a:srgbClr val="000000"/>
                </a:solidFill>
                <a:latin typeface="Anonymous Pro Bold"/>
              </a:rPr>
              <a:t> </a:t>
            </a:r>
            <a:r>
              <a:rPr lang="en-US" sz="2496" dirty="0" err="1">
                <a:solidFill>
                  <a:srgbClr val="000000"/>
                </a:solidFill>
                <a:latin typeface="Anonymous Pro Bold"/>
              </a:rPr>
              <a:t>individuais</a:t>
            </a:r>
            <a:r>
              <a:rPr lang="en-US" sz="2496" dirty="0">
                <a:solidFill>
                  <a:srgbClr val="000000"/>
                </a:solidFill>
                <a:latin typeface="Anonymous Pro Bold"/>
              </a:rPr>
              <a:t> do </a:t>
            </a:r>
            <a:r>
              <a:rPr lang="en-US" sz="2496" dirty="0" err="1">
                <a:solidFill>
                  <a:srgbClr val="000000"/>
                </a:solidFill>
                <a:latin typeface="Anonymous Pro Bold"/>
              </a:rPr>
              <a:t>usuário</a:t>
            </a:r>
            <a:r>
              <a:rPr lang="en-US" sz="2496" dirty="0">
                <a:solidFill>
                  <a:srgbClr val="000000"/>
                </a:solidFill>
                <a:latin typeface="Anonymous Pro Bold"/>
              </a:rPr>
              <a:t> e o </a:t>
            </a:r>
            <a:r>
              <a:rPr lang="en-US" sz="2496" dirty="0" err="1">
                <a:solidFill>
                  <a:srgbClr val="000000"/>
                </a:solidFill>
                <a:latin typeface="Anonymous Pro Bold"/>
              </a:rPr>
              <a:t>momento</a:t>
            </a:r>
            <a:r>
              <a:rPr lang="en-US" sz="2496" dirty="0">
                <a:solidFill>
                  <a:srgbClr val="000000"/>
                </a:solidFill>
                <a:latin typeface="Anonymous Pro Bold"/>
              </a:rPr>
              <a:t> e </a:t>
            </a:r>
            <a:r>
              <a:rPr lang="en-US" sz="2496" dirty="0" err="1">
                <a:solidFill>
                  <a:srgbClr val="000000"/>
                </a:solidFill>
                <a:latin typeface="Anonymous Pro Bold"/>
              </a:rPr>
              <a:t>lugar</a:t>
            </a:r>
            <a:r>
              <a:rPr lang="en-US" sz="2496" dirty="0">
                <a:solidFill>
                  <a:srgbClr val="000000"/>
                </a:solidFill>
                <a:latin typeface="Anonymous Pro Bold"/>
              </a:rPr>
              <a:t> da </a:t>
            </a:r>
            <a:r>
              <a:rPr lang="en-US" sz="2496" dirty="0" err="1">
                <a:solidFill>
                  <a:srgbClr val="000000"/>
                </a:solidFill>
                <a:latin typeface="Anonymous Pro Bold"/>
              </a:rPr>
              <a:t>sua</a:t>
            </a:r>
            <a:r>
              <a:rPr lang="en-US" sz="2496" dirty="0">
                <a:solidFill>
                  <a:srgbClr val="000000"/>
                </a:solidFill>
                <a:latin typeface="Anonymous Pro Bold"/>
              </a:rPr>
              <a:t> </a:t>
            </a:r>
            <a:r>
              <a:rPr lang="en-US" sz="2496" dirty="0" err="1">
                <a:solidFill>
                  <a:srgbClr val="000000"/>
                </a:solidFill>
                <a:latin typeface="Anonymous Pro Bold"/>
              </a:rPr>
              <a:t>utilização</a:t>
            </a:r>
            <a:r>
              <a:rPr lang="en-US" sz="2496" dirty="0">
                <a:solidFill>
                  <a:srgbClr val="000000"/>
                </a:solidFill>
                <a:latin typeface="Anonymous Pro Bold"/>
              </a:rPr>
              <a:t>, </a:t>
            </a:r>
            <a:r>
              <a:rPr lang="en-US" sz="2496" dirty="0" err="1">
                <a:solidFill>
                  <a:srgbClr val="000000"/>
                </a:solidFill>
                <a:latin typeface="Anonymous Pro Bold"/>
              </a:rPr>
              <a:t>considerando</a:t>
            </a:r>
            <a:r>
              <a:rPr lang="en-US" sz="2496" dirty="0">
                <a:solidFill>
                  <a:srgbClr val="000000"/>
                </a:solidFill>
                <a:latin typeface="Anonymous Pro Bold"/>
              </a:rPr>
              <a:t> a </a:t>
            </a:r>
            <a:r>
              <a:rPr lang="en-US" sz="2496" dirty="0" err="1">
                <a:solidFill>
                  <a:srgbClr val="000000"/>
                </a:solidFill>
                <a:latin typeface="Anonymous Pro Bold"/>
              </a:rPr>
              <a:t>conveniência</a:t>
            </a:r>
            <a:r>
              <a:rPr lang="en-US" sz="2496" dirty="0">
                <a:solidFill>
                  <a:srgbClr val="000000"/>
                </a:solidFill>
                <a:latin typeface="Anonymous Pro Bold"/>
              </a:rPr>
              <a:t> da </a:t>
            </a:r>
            <a:r>
              <a:rPr lang="en-US" sz="2496" dirty="0" err="1">
                <a:solidFill>
                  <a:srgbClr val="000000"/>
                </a:solidFill>
                <a:latin typeface="Anonymous Pro Bold"/>
              </a:rPr>
              <a:t>facilidade</a:t>
            </a:r>
            <a:r>
              <a:rPr lang="en-US" sz="2496" dirty="0">
                <a:solidFill>
                  <a:srgbClr val="000000"/>
                </a:solidFill>
                <a:latin typeface="Anonymous Pro Bold"/>
              </a:rPr>
              <a:t> do </a:t>
            </a:r>
            <a:r>
              <a:rPr lang="en-US" sz="2496" dirty="0" err="1">
                <a:solidFill>
                  <a:srgbClr val="000000"/>
                </a:solidFill>
                <a:latin typeface="Anonymous Pro Bold"/>
              </a:rPr>
              <a:t>uso</a:t>
            </a:r>
            <a:r>
              <a:rPr lang="en-US" sz="2496" dirty="0">
                <a:solidFill>
                  <a:srgbClr val="000000"/>
                </a:solidFill>
                <a:latin typeface="Anonymous Pro Bold"/>
              </a:rPr>
              <a:t> </a:t>
            </a:r>
            <a:r>
              <a:rPr lang="en-US" sz="2496" dirty="0" err="1">
                <a:solidFill>
                  <a:srgbClr val="000000"/>
                </a:solidFill>
                <a:latin typeface="Anonymous Pro Bold"/>
              </a:rPr>
              <a:t>em</a:t>
            </a:r>
            <a:r>
              <a:rPr lang="en-US" sz="2496" dirty="0">
                <a:solidFill>
                  <a:srgbClr val="000000"/>
                </a:solidFill>
                <a:latin typeface="Anonymous Pro Bold"/>
              </a:rPr>
              <a:t> </a:t>
            </a:r>
            <a:r>
              <a:rPr lang="en-US" sz="2496" dirty="0" err="1">
                <a:solidFill>
                  <a:srgbClr val="000000"/>
                </a:solidFill>
                <a:latin typeface="Anonymous Pro Bold"/>
              </a:rPr>
              <a:t>movimento</a:t>
            </a:r>
            <a:r>
              <a:rPr lang="en-US" sz="2496" dirty="0">
                <a:solidFill>
                  <a:srgbClr val="000000"/>
                </a:solidFill>
                <a:latin typeface="Anonymous Pro Bold"/>
              </a:rPr>
              <a:t> do </a:t>
            </a:r>
            <a:r>
              <a:rPr lang="en-US" sz="2496" dirty="0" err="1">
                <a:solidFill>
                  <a:srgbClr val="000000"/>
                </a:solidFill>
                <a:latin typeface="Anonymous Pro Bold"/>
              </a:rPr>
              <a:t>telemóvel</a:t>
            </a:r>
            <a:r>
              <a:rPr lang="en-US" sz="2496" dirty="0">
                <a:solidFill>
                  <a:srgbClr val="000000"/>
                </a:solidFill>
                <a:latin typeface="Anonymous Pro Bold"/>
              </a:rPr>
              <a:t> </a:t>
            </a:r>
            <a:r>
              <a:rPr lang="en-US" sz="2496" dirty="0" err="1">
                <a:solidFill>
                  <a:srgbClr val="000000"/>
                </a:solidFill>
                <a:latin typeface="Anonymous Pro Bold"/>
              </a:rPr>
              <a:t>ou</a:t>
            </a:r>
            <a:r>
              <a:rPr lang="en-US" sz="2496" dirty="0">
                <a:solidFill>
                  <a:srgbClr val="000000"/>
                </a:solidFill>
                <a:latin typeface="Anonymous Pro Bold"/>
              </a:rPr>
              <a:t> a </a:t>
            </a:r>
            <a:r>
              <a:rPr lang="en-US" sz="2496" dirty="0" err="1">
                <a:solidFill>
                  <a:srgbClr val="000000"/>
                </a:solidFill>
                <a:latin typeface="Anonymous Pro Bold"/>
              </a:rPr>
              <a:t>a</a:t>
            </a:r>
            <a:r>
              <a:rPr lang="en-US" sz="2496" dirty="0">
                <a:solidFill>
                  <a:srgbClr val="000000"/>
                </a:solidFill>
                <a:latin typeface="Anonymous Pro Bold"/>
              </a:rPr>
              <a:t> </a:t>
            </a:r>
            <a:r>
              <a:rPr lang="en-US" sz="2496" dirty="0" err="1">
                <a:solidFill>
                  <a:srgbClr val="000000"/>
                </a:solidFill>
                <a:latin typeface="Anonymous Pro Bold"/>
              </a:rPr>
              <a:t>maior</a:t>
            </a:r>
            <a:r>
              <a:rPr lang="en-US" sz="2496" dirty="0">
                <a:solidFill>
                  <a:srgbClr val="000000"/>
                </a:solidFill>
                <a:latin typeface="Anonymous Pro Bold"/>
              </a:rPr>
              <a:t> </a:t>
            </a:r>
            <a:r>
              <a:rPr lang="en-US" sz="2496" dirty="0" err="1">
                <a:solidFill>
                  <a:srgbClr val="000000"/>
                </a:solidFill>
                <a:latin typeface="Anonymous Pro Bold"/>
              </a:rPr>
              <a:t>qualidade</a:t>
            </a:r>
            <a:r>
              <a:rPr lang="en-US" sz="2496" dirty="0">
                <a:solidFill>
                  <a:srgbClr val="000000"/>
                </a:solidFill>
                <a:latin typeface="Anonymous Pro Bold"/>
              </a:rPr>
              <a:t> </a:t>
            </a:r>
            <a:r>
              <a:rPr lang="en-US" sz="2496" dirty="0" err="1">
                <a:solidFill>
                  <a:srgbClr val="000000"/>
                </a:solidFill>
                <a:latin typeface="Anonymous Pro Bold"/>
              </a:rPr>
              <a:t>oferecida</a:t>
            </a:r>
            <a:r>
              <a:rPr lang="en-US" sz="2496" dirty="0">
                <a:solidFill>
                  <a:srgbClr val="000000"/>
                </a:solidFill>
                <a:latin typeface="Anonymous Pro Bold"/>
              </a:rPr>
              <a:t> pela Web.</a:t>
            </a:r>
          </a:p>
        </p:txBody>
      </p:sp>
      <p:sp>
        <p:nvSpPr>
          <p:cNvPr id="10" name="Freeform 10"/>
          <p:cNvSpPr/>
          <p:nvPr/>
        </p:nvSpPr>
        <p:spPr>
          <a:xfrm>
            <a:off x="15471029" y="8157505"/>
            <a:ext cx="3106105" cy="2679015"/>
          </a:xfrm>
          <a:custGeom>
            <a:avLst/>
            <a:gdLst/>
            <a:ahLst/>
            <a:cxnLst/>
            <a:rect l="l" t="t" r="r" b="b"/>
            <a:pathLst>
              <a:path w="3106105" h="2679015">
                <a:moveTo>
                  <a:pt x="0" y="0"/>
                </a:moveTo>
                <a:lnTo>
                  <a:pt x="3106104" y="0"/>
                </a:lnTo>
                <a:lnTo>
                  <a:pt x="3106104" y="2679015"/>
                </a:lnTo>
                <a:lnTo>
                  <a:pt x="0" y="2679015"/>
                </a:lnTo>
                <a:lnTo>
                  <a:pt x="0" y="0"/>
                </a:lnTo>
                <a:close/>
              </a:path>
            </a:pathLst>
          </a:custGeom>
          <a:blipFill>
            <a:blip r:embed="rId9"/>
            <a:stretch>
              <a:fillRect/>
            </a:stretch>
          </a:blipFill>
        </p:spPr>
        <p:txBody>
          <a:bodyPr/>
          <a:lstStyle/>
          <a:p>
            <a:endParaRPr lang="pt-B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42109" y="-299328"/>
            <a:ext cx="3494631" cy="1863803"/>
          </a:xfrm>
          <a:custGeom>
            <a:avLst/>
            <a:gdLst/>
            <a:ahLst/>
            <a:cxnLst/>
            <a:rect l="l" t="t" r="r" b="b"/>
            <a:pathLst>
              <a:path w="3494631" h="1863803">
                <a:moveTo>
                  <a:pt x="0" y="0"/>
                </a:moveTo>
                <a:lnTo>
                  <a:pt x="3494631" y="0"/>
                </a:lnTo>
                <a:lnTo>
                  <a:pt x="3494631" y="1863803"/>
                </a:lnTo>
                <a:lnTo>
                  <a:pt x="0" y="1863803"/>
                </a:lnTo>
                <a:lnTo>
                  <a:pt x="0" y="0"/>
                </a:lnTo>
                <a:close/>
              </a:path>
            </a:pathLst>
          </a:custGeom>
          <a:blipFill>
            <a:blip r:embed="rId2"/>
            <a:stretch>
              <a:fillRect/>
            </a:stretch>
          </a:blipFill>
        </p:spPr>
        <p:txBody>
          <a:bodyPr/>
          <a:lstStyle/>
          <a:p>
            <a:endParaRPr lang="pt-BR"/>
          </a:p>
        </p:txBody>
      </p:sp>
      <p:sp>
        <p:nvSpPr>
          <p:cNvPr id="3" name="Freeform 3"/>
          <p:cNvSpPr/>
          <p:nvPr/>
        </p:nvSpPr>
        <p:spPr>
          <a:xfrm>
            <a:off x="319891" y="9332553"/>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1280941" y="9332553"/>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a:off x="319891" y="8366921"/>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2960687" y="3124"/>
            <a:ext cx="583671" cy="1258898"/>
          </a:xfrm>
          <a:custGeom>
            <a:avLst/>
            <a:gdLst/>
            <a:ahLst/>
            <a:cxnLst/>
            <a:rect l="l" t="t" r="r" b="b"/>
            <a:pathLst>
              <a:path w="583671" h="1258898">
                <a:moveTo>
                  <a:pt x="0" y="0"/>
                </a:moveTo>
                <a:lnTo>
                  <a:pt x="583671" y="0"/>
                </a:lnTo>
                <a:lnTo>
                  <a:pt x="583671" y="1258898"/>
                </a:lnTo>
                <a:lnTo>
                  <a:pt x="0" y="12588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7" name="Freeform 7"/>
          <p:cNvSpPr/>
          <p:nvPr/>
        </p:nvSpPr>
        <p:spPr>
          <a:xfrm>
            <a:off x="16840908" y="200009"/>
            <a:ext cx="1096886" cy="1657382"/>
          </a:xfrm>
          <a:custGeom>
            <a:avLst/>
            <a:gdLst/>
            <a:ahLst/>
            <a:cxnLst/>
            <a:rect l="l" t="t" r="r" b="b"/>
            <a:pathLst>
              <a:path w="1096886" h="1657382">
                <a:moveTo>
                  <a:pt x="0" y="0"/>
                </a:moveTo>
                <a:lnTo>
                  <a:pt x="1096885" y="0"/>
                </a:lnTo>
                <a:lnTo>
                  <a:pt x="1096885" y="1657382"/>
                </a:lnTo>
                <a:lnTo>
                  <a:pt x="0" y="16573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8" name="TextBox 8"/>
          <p:cNvSpPr txBox="1"/>
          <p:nvPr/>
        </p:nvSpPr>
        <p:spPr>
          <a:xfrm>
            <a:off x="5263057" y="397583"/>
            <a:ext cx="7761887"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Referências Bibliográficas:</a:t>
            </a:r>
          </a:p>
        </p:txBody>
      </p:sp>
      <p:sp>
        <p:nvSpPr>
          <p:cNvPr id="9" name="TextBox 9"/>
          <p:cNvSpPr txBox="1"/>
          <p:nvPr/>
        </p:nvSpPr>
        <p:spPr>
          <a:xfrm>
            <a:off x="2078509" y="1516850"/>
            <a:ext cx="13789042" cy="7870906"/>
          </a:xfrm>
          <a:prstGeom prst="rect">
            <a:avLst/>
          </a:prstGeom>
        </p:spPr>
        <p:txBody>
          <a:bodyPr lIns="0" tIns="0" rIns="0" bIns="0" rtlCol="0" anchor="t">
            <a:spAutoFit/>
          </a:bodyPr>
          <a:lstStyle/>
          <a:p>
            <a:pPr algn="just">
              <a:lnSpc>
                <a:spcPts val="3495"/>
              </a:lnSpc>
            </a:pPr>
            <a:r>
              <a:rPr lang="en-US" sz="2496">
                <a:solidFill>
                  <a:srgbClr val="000000"/>
                </a:solidFill>
                <a:latin typeface="Anonymous Pro Bold"/>
              </a:rPr>
              <a:t>Arévalo. (agosto de 2023). crunchyroll. Acesso em 28 de outubro de 2023, disponível em crunchyroll: https://help.crunchyroll.com/hc/pt/articles/18812304848148-Que-m%C3%A9todos-de-pagamento-s%C3%A3o-aceitos-</a:t>
            </a:r>
          </a:p>
          <a:p>
            <a:pPr algn="just">
              <a:lnSpc>
                <a:spcPts val="3495"/>
              </a:lnSpc>
            </a:pPr>
            <a:r>
              <a:rPr lang="en-US" sz="2496">
                <a:solidFill>
                  <a:srgbClr val="000000"/>
                </a:solidFill>
                <a:latin typeface="Anonymous Pro Bold"/>
              </a:rPr>
              <a:t>Carvalho, C. (06 de julho de 2022). canaltech. Acesso em 28 de outubro de 2023, disponível em canaltech: https://canaltech.com.br/internet/saiba-mais-sobre-o-crunchyroll-site-para-ver-animes/</a:t>
            </a:r>
          </a:p>
          <a:p>
            <a:pPr algn="just">
              <a:lnSpc>
                <a:spcPts val="3495"/>
              </a:lnSpc>
            </a:pPr>
            <a:r>
              <a:rPr lang="en-US" sz="2496">
                <a:solidFill>
                  <a:srgbClr val="000000"/>
                </a:solidFill>
                <a:latin typeface="Anonymous Pro Bold"/>
              </a:rPr>
              <a:t>crunchyroll. (s.d.). crunchyroll. Acesso em 28 de outubro de 2023, disponível em crunchyroll: https://www.crunchyroll.com/pt-pt</a:t>
            </a:r>
          </a:p>
          <a:p>
            <a:pPr algn="just">
              <a:lnSpc>
                <a:spcPts val="3495"/>
              </a:lnSpc>
            </a:pPr>
            <a:r>
              <a:rPr lang="en-US" sz="2496">
                <a:solidFill>
                  <a:srgbClr val="000000"/>
                </a:solidFill>
                <a:latin typeface="Anonymous Pro Bold"/>
              </a:rPr>
              <a:t>Crunchyroll-Hime Ch. (23 de setembro de 2021). youtube. Acesso em 28 de outubro de 2023, disponível em youtube: https://www.youtube.com/c/CrunchyrollHime</a:t>
            </a:r>
          </a:p>
          <a:p>
            <a:pPr algn="just">
              <a:lnSpc>
                <a:spcPts val="3495"/>
              </a:lnSpc>
            </a:pPr>
            <a:r>
              <a:rPr lang="en-US" sz="2496">
                <a:solidFill>
                  <a:srgbClr val="000000"/>
                </a:solidFill>
                <a:latin typeface="Anonymous Pro Bold"/>
              </a:rPr>
              <a:t>Franco, M. (03 de março de 2020). techtudo. Acesso em 28 de outubro de 2023, disponível em techtudo: https://www.techtudo.com.br/listas/2020/03/crunchyroll-vale-a-pena-saiba-como-funciona-o-app-para-assistir-a-animes.ghtml</a:t>
            </a:r>
          </a:p>
          <a:p>
            <a:pPr algn="just">
              <a:lnSpc>
                <a:spcPts val="3495"/>
              </a:lnSpc>
            </a:pPr>
            <a:r>
              <a:rPr lang="en-US" sz="2496">
                <a:solidFill>
                  <a:srgbClr val="000000"/>
                </a:solidFill>
                <a:latin typeface="Anonymous Pro Bold"/>
              </a:rPr>
              <a:t>Gogoni, R. (fevereiro de 2023). tecnoblog.net. Acesso em 28 de outubro de 2023, disponível em tecnoblog.net: https://tecnoblog.net/responde/o-que-e-crunchyroll-saiba-como-usar/</a:t>
            </a:r>
          </a:p>
          <a:p>
            <a:pPr algn="ctr">
              <a:lnSpc>
                <a:spcPts val="3495"/>
              </a:lnSpc>
              <a:spcBef>
                <a:spcPct val="0"/>
              </a:spcBef>
            </a:pPr>
            <a:endParaRPr lang="en-US" sz="2496">
              <a:solidFill>
                <a:srgbClr val="000000"/>
              </a:solidFill>
              <a:latin typeface="Anonymous Pro 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42109" y="-299328"/>
            <a:ext cx="3494631" cy="1863803"/>
          </a:xfrm>
          <a:custGeom>
            <a:avLst/>
            <a:gdLst/>
            <a:ahLst/>
            <a:cxnLst/>
            <a:rect l="l" t="t" r="r" b="b"/>
            <a:pathLst>
              <a:path w="3494631" h="1863803">
                <a:moveTo>
                  <a:pt x="0" y="0"/>
                </a:moveTo>
                <a:lnTo>
                  <a:pt x="3494631" y="0"/>
                </a:lnTo>
                <a:lnTo>
                  <a:pt x="3494631" y="1863803"/>
                </a:lnTo>
                <a:lnTo>
                  <a:pt x="0" y="1863803"/>
                </a:lnTo>
                <a:lnTo>
                  <a:pt x="0" y="0"/>
                </a:lnTo>
                <a:close/>
              </a:path>
            </a:pathLst>
          </a:custGeom>
          <a:blipFill>
            <a:blip r:embed="rId2"/>
            <a:stretch>
              <a:fillRect/>
            </a:stretch>
          </a:blipFill>
        </p:spPr>
        <p:txBody>
          <a:bodyPr/>
          <a:lstStyle/>
          <a:p>
            <a:endParaRPr lang="pt-BR"/>
          </a:p>
        </p:txBody>
      </p:sp>
      <p:sp>
        <p:nvSpPr>
          <p:cNvPr id="3" name="Freeform 3"/>
          <p:cNvSpPr/>
          <p:nvPr/>
        </p:nvSpPr>
        <p:spPr>
          <a:xfrm>
            <a:off x="319891" y="9332553"/>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a:off x="1280941" y="9332553"/>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Freeform 5"/>
          <p:cNvSpPr/>
          <p:nvPr/>
        </p:nvSpPr>
        <p:spPr>
          <a:xfrm>
            <a:off x="319891" y="8366921"/>
            <a:ext cx="797568" cy="853429"/>
          </a:xfrm>
          <a:custGeom>
            <a:avLst/>
            <a:gdLst/>
            <a:ahLst/>
            <a:cxnLst/>
            <a:rect l="l" t="t" r="r" b="b"/>
            <a:pathLst>
              <a:path w="797568" h="853429">
                <a:moveTo>
                  <a:pt x="0" y="0"/>
                </a:moveTo>
                <a:lnTo>
                  <a:pt x="797568" y="0"/>
                </a:lnTo>
                <a:lnTo>
                  <a:pt x="797568" y="853429"/>
                </a:lnTo>
                <a:lnTo>
                  <a:pt x="0" y="853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6" name="Freeform 6"/>
          <p:cNvSpPr/>
          <p:nvPr/>
        </p:nvSpPr>
        <p:spPr>
          <a:xfrm>
            <a:off x="2960687" y="3124"/>
            <a:ext cx="583671" cy="1258898"/>
          </a:xfrm>
          <a:custGeom>
            <a:avLst/>
            <a:gdLst/>
            <a:ahLst/>
            <a:cxnLst/>
            <a:rect l="l" t="t" r="r" b="b"/>
            <a:pathLst>
              <a:path w="583671" h="1258898">
                <a:moveTo>
                  <a:pt x="0" y="0"/>
                </a:moveTo>
                <a:lnTo>
                  <a:pt x="583671" y="0"/>
                </a:lnTo>
                <a:lnTo>
                  <a:pt x="583671" y="1258898"/>
                </a:lnTo>
                <a:lnTo>
                  <a:pt x="0" y="12588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7" name="Freeform 7"/>
          <p:cNvSpPr/>
          <p:nvPr/>
        </p:nvSpPr>
        <p:spPr>
          <a:xfrm>
            <a:off x="16840908" y="200009"/>
            <a:ext cx="1096886" cy="1657382"/>
          </a:xfrm>
          <a:custGeom>
            <a:avLst/>
            <a:gdLst/>
            <a:ahLst/>
            <a:cxnLst/>
            <a:rect l="l" t="t" r="r" b="b"/>
            <a:pathLst>
              <a:path w="1096886" h="1657382">
                <a:moveTo>
                  <a:pt x="0" y="0"/>
                </a:moveTo>
                <a:lnTo>
                  <a:pt x="1096885" y="0"/>
                </a:lnTo>
                <a:lnTo>
                  <a:pt x="1096885" y="1657382"/>
                </a:lnTo>
                <a:lnTo>
                  <a:pt x="0" y="16573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8" name="TextBox 8"/>
          <p:cNvSpPr txBox="1"/>
          <p:nvPr/>
        </p:nvSpPr>
        <p:spPr>
          <a:xfrm>
            <a:off x="5263057" y="397583"/>
            <a:ext cx="7761887"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Referências Bibliográficas:</a:t>
            </a:r>
          </a:p>
        </p:txBody>
      </p:sp>
      <p:sp>
        <p:nvSpPr>
          <p:cNvPr id="9" name="TextBox 9"/>
          <p:cNvSpPr txBox="1"/>
          <p:nvPr/>
        </p:nvSpPr>
        <p:spPr>
          <a:xfrm>
            <a:off x="1505207" y="1516850"/>
            <a:ext cx="14819270" cy="8309056"/>
          </a:xfrm>
          <a:prstGeom prst="rect">
            <a:avLst/>
          </a:prstGeom>
        </p:spPr>
        <p:txBody>
          <a:bodyPr lIns="0" tIns="0" rIns="0" bIns="0" rtlCol="0" anchor="t">
            <a:spAutoFit/>
          </a:bodyPr>
          <a:lstStyle/>
          <a:p>
            <a:pPr algn="just">
              <a:lnSpc>
                <a:spcPts val="3495"/>
              </a:lnSpc>
            </a:pPr>
            <a:r>
              <a:rPr lang="en-US" sz="2496">
                <a:solidFill>
                  <a:srgbClr val="000000"/>
                </a:solidFill>
                <a:latin typeface="Anonymous Pro Bold"/>
              </a:rPr>
              <a:t>AS., J. (06 de junho de 2020). crunchyroll. Acesso em 28 de outubro de 2023, disponível em crunchyrol: https://www.crunchyroll.com/pt-br/news/deep-dives/2020/6/6/feliz-aniversrio-hime-conhea-a-histria-da-mascote-da-crunchyroll</a:t>
            </a:r>
          </a:p>
          <a:p>
            <a:pPr algn="just">
              <a:lnSpc>
                <a:spcPts val="3495"/>
              </a:lnSpc>
            </a:pPr>
            <a:r>
              <a:rPr lang="en-US" sz="2496">
                <a:solidFill>
                  <a:srgbClr val="000000"/>
                </a:solidFill>
                <a:latin typeface="Anonymous Pro Bold"/>
              </a:rPr>
              <a:t>samsung. (s.d.). samsung. Acesso em 28 de outubro de 2023, disponível em samsung: https://www.samsung.com/pt/smartphones/galaxy-a/galaxy-a22-violet-128gb-sm-a225flvgeub/</a:t>
            </a:r>
          </a:p>
          <a:p>
            <a:pPr algn="just">
              <a:lnSpc>
                <a:spcPts val="3495"/>
              </a:lnSpc>
            </a:pPr>
            <a:r>
              <a:rPr lang="en-US" sz="2496">
                <a:solidFill>
                  <a:srgbClr val="000000"/>
                </a:solidFill>
                <a:latin typeface="Anonymous Pro Bold"/>
              </a:rPr>
              <a:t>superdigital. (2022). superdigital. (superdigital) Acesso em 28 de outubro de 2023, disponível em superdigital: https://superdigital.com.br/blog/categorias/como-funciona/como-assinar-crunchyroll#:~:text=Atualmente%2C%20as%20formas%20de%20pagamento,Google%20Play%20Store%20e%20iTunes.</a:t>
            </a:r>
          </a:p>
          <a:p>
            <a:pPr algn="just">
              <a:lnSpc>
                <a:spcPts val="3495"/>
              </a:lnSpc>
            </a:pPr>
            <a:r>
              <a:rPr lang="en-US" sz="2496">
                <a:solidFill>
                  <a:srgbClr val="000000"/>
                </a:solidFill>
                <a:latin typeface="Anonymous Pro Bold"/>
              </a:rPr>
              <a:t>vaio. (2021). Acesso em 28 de outubro de 2023, disponível em vaio: https://www.br.vaio.com/notebook-vaio-fe15-intel-core-i5-10geracao-ssd-512gb-8gb-windows-11-home-tela-full-hd-156-cinza-escuro/p</a:t>
            </a:r>
          </a:p>
          <a:p>
            <a:pPr algn="just">
              <a:lnSpc>
                <a:spcPts val="3495"/>
              </a:lnSpc>
            </a:pPr>
            <a:r>
              <a:rPr lang="en-US" sz="2496">
                <a:solidFill>
                  <a:srgbClr val="000000"/>
                </a:solidFill>
                <a:latin typeface="Anonymous Pro Bold"/>
              </a:rPr>
              <a:t>virtualyoutuber.fandom. (s.d.). virtualyoutuber.fandom. Acesso em 28 de outubro de 2023, disponível em virtualyoutuber.fandom: https://virtualyoutuber.fandom.com/wiki/Crunchyroll-Hime</a:t>
            </a:r>
          </a:p>
          <a:p>
            <a:pPr algn="ctr">
              <a:lnSpc>
                <a:spcPts val="3495"/>
              </a:lnSpc>
            </a:pPr>
            <a:endParaRPr lang="en-US" sz="2496">
              <a:solidFill>
                <a:srgbClr val="000000"/>
              </a:solidFill>
              <a:latin typeface="Anonymous Pro Bold"/>
            </a:endParaRPr>
          </a:p>
          <a:p>
            <a:pPr algn="ctr">
              <a:lnSpc>
                <a:spcPts val="3495"/>
              </a:lnSpc>
              <a:spcBef>
                <a:spcPct val="0"/>
              </a:spcBef>
            </a:pPr>
            <a:endParaRPr lang="en-US" sz="2496">
              <a:solidFill>
                <a:srgbClr val="000000"/>
              </a:solidFill>
              <a:latin typeface="Anonymous Pro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CBFB">
                <a:alpha val="100000"/>
              </a:srgbClr>
            </a:gs>
            <a:gs pos="100000">
              <a:srgbClr val="FFF7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011622" y="0"/>
            <a:ext cx="5276378" cy="4449589"/>
          </a:xfrm>
          <a:custGeom>
            <a:avLst/>
            <a:gdLst/>
            <a:ahLst/>
            <a:cxnLst/>
            <a:rect l="l" t="t" r="r" b="b"/>
            <a:pathLst>
              <a:path w="5276378" h="4449589">
                <a:moveTo>
                  <a:pt x="0" y="0"/>
                </a:moveTo>
                <a:lnTo>
                  <a:pt x="5276378" y="0"/>
                </a:lnTo>
                <a:lnTo>
                  <a:pt x="5276378" y="4449589"/>
                </a:lnTo>
                <a:lnTo>
                  <a:pt x="0" y="4449589"/>
                </a:lnTo>
                <a:lnTo>
                  <a:pt x="0" y="0"/>
                </a:lnTo>
                <a:close/>
              </a:path>
            </a:pathLst>
          </a:custGeom>
          <a:blipFill>
            <a:blip r:embed="rId2"/>
            <a:stretch>
              <a:fillRect b="-26486"/>
            </a:stretch>
          </a:blipFill>
        </p:spPr>
        <p:txBody>
          <a:bodyPr/>
          <a:lstStyle/>
          <a:p>
            <a:endParaRPr lang="pt-BR"/>
          </a:p>
        </p:txBody>
      </p:sp>
      <p:sp>
        <p:nvSpPr>
          <p:cNvPr id="3" name="Freeform 3"/>
          <p:cNvSpPr/>
          <p:nvPr/>
        </p:nvSpPr>
        <p:spPr>
          <a:xfrm>
            <a:off x="13011622" y="4449589"/>
            <a:ext cx="5276378" cy="5628136"/>
          </a:xfrm>
          <a:custGeom>
            <a:avLst/>
            <a:gdLst/>
            <a:ahLst/>
            <a:cxnLst/>
            <a:rect l="l" t="t" r="r" b="b"/>
            <a:pathLst>
              <a:path w="5276378" h="5628136">
                <a:moveTo>
                  <a:pt x="0" y="0"/>
                </a:moveTo>
                <a:lnTo>
                  <a:pt x="5276378" y="0"/>
                </a:lnTo>
                <a:lnTo>
                  <a:pt x="5276378" y="5628136"/>
                </a:lnTo>
                <a:lnTo>
                  <a:pt x="0" y="5628136"/>
                </a:lnTo>
                <a:lnTo>
                  <a:pt x="0" y="0"/>
                </a:lnTo>
                <a:close/>
              </a:path>
            </a:pathLst>
          </a:custGeom>
          <a:blipFill>
            <a:blip r:embed="rId2"/>
            <a:stretch>
              <a:fillRect/>
            </a:stretch>
          </a:blipFill>
        </p:spPr>
        <p:txBody>
          <a:bodyPr/>
          <a:lstStyle/>
          <a:p>
            <a:endParaRPr lang="pt-BR"/>
          </a:p>
        </p:txBody>
      </p:sp>
      <p:sp>
        <p:nvSpPr>
          <p:cNvPr id="4" name="Freeform 4"/>
          <p:cNvSpPr/>
          <p:nvPr/>
        </p:nvSpPr>
        <p:spPr>
          <a:xfrm>
            <a:off x="2399447" y="62223"/>
            <a:ext cx="5695950" cy="1046530"/>
          </a:xfrm>
          <a:custGeom>
            <a:avLst/>
            <a:gdLst/>
            <a:ahLst/>
            <a:cxnLst/>
            <a:rect l="l" t="t" r="r" b="b"/>
            <a:pathLst>
              <a:path w="5695950" h="1046530">
                <a:moveTo>
                  <a:pt x="0" y="0"/>
                </a:moveTo>
                <a:lnTo>
                  <a:pt x="5695950" y="0"/>
                </a:lnTo>
                <a:lnTo>
                  <a:pt x="5695950" y="1046529"/>
                </a:lnTo>
                <a:lnTo>
                  <a:pt x="0" y="1046529"/>
                </a:lnTo>
                <a:lnTo>
                  <a:pt x="0" y="0"/>
                </a:lnTo>
                <a:close/>
              </a:path>
            </a:pathLst>
          </a:custGeom>
          <a:blipFill>
            <a:blip r:embed="rId3"/>
            <a:stretch>
              <a:fillRect r="-1369"/>
            </a:stretch>
          </a:blipFill>
        </p:spPr>
        <p:txBody>
          <a:bodyPr/>
          <a:lstStyle/>
          <a:p>
            <a:endParaRPr lang="pt-BR"/>
          </a:p>
        </p:txBody>
      </p:sp>
      <p:sp>
        <p:nvSpPr>
          <p:cNvPr id="5" name="TextBox 5"/>
          <p:cNvSpPr txBox="1"/>
          <p:nvPr/>
        </p:nvSpPr>
        <p:spPr>
          <a:xfrm>
            <a:off x="336218" y="350497"/>
            <a:ext cx="1924050"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FF6B00"/>
                </a:solidFill>
                <a:latin typeface="Anonymous Pro Bold"/>
              </a:rPr>
              <a:t>Sobre a </a:t>
            </a:r>
          </a:p>
        </p:txBody>
      </p:sp>
      <p:sp>
        <p:nvSpPr>
          <p:cNvPr id="6" name="TextBox 6"/>
          <p:cNvSpPr txBox="1"/>
          <p:nvPr/>
        </p:nvSpPr>
        <p:spPr>
          <a:xfrm>
            <a:off x="555091" y="2167644"/>
            <a:ext cx="11814397" cy="7240827"/>
          </a:xfrm>
          <a:prstGeom prst="rect">
            <a:avLst/>
          </a:prstGeom>
        </p:spPr>
        <p:txBody>
          <a:bodyPr lIns="0" tIns="0" rIns="0" bIns="0" rtlCol="0" anchor="t">
            <a:spAutoFit/>
          </a:bodyPr>
          <a:lstStyle/>
          <a:p>
            <a:pPr algn="just">
              <a:lnSpc>
                <a:spcPts val="3049"/>
              </a:lnSpc>
            </a:pPr>
            <a:r>
              <a:rPr lang="en-US" sz="2178">
                <a:solidFill>
                  <a:srgbClr val="000000"/>
                </a:solidFill>
                <a:latin typeface="Anonymous Pro Bold"/>
              </a:rPr>
              <a:t>“A Crunchyroll é um serviço de streaming focado na exibição de animes, os desenhos animados japoneses. O serviço surgiu em 2006, e é uma das principais referências para assistir os clássicos desenhos japoneses” (Carvalho, 2022).</a:t>
            </a:r>
          </a:p>
          <a:p>
            <a:pPr algn="just">
              <a:lnSpc>
                <a:spcPts val="3049"/>
              </a:lnSpc>
            </a:pPr>
            <a:endParaRPr lang="en-US" sz="2178">
              <a:solidFill>
                <a:srgbClr val="000000"/>
              </a:solidFill>
              <a:latin typeface="Anonymous Pro Bold"/>
            </a:endParaRPr>
          </a:p>
          <a:p>
            <a:pPr algn="just">
              <a:lnSpc>
                <a:spcPts val="3049"/>
              </a:lnSpc>
            </a:pPr>
            <a:r>
              <a:rPr lang="en-US" sz="2178">
                <a:solidFill>
                  <a:srgbClr val="000000"/>
                </a:solidFill>
                <a:latin typeface="Anonymous Pro Bold"/>
              </a:rPr>
              <a:t>A Crunchyroll possui versão paga, mas muito do seu conteúdo pode ser acessado de forma gratuita durante 14 (quartoze) dias de teste. Além disso, tem a vantagem das animações terem opções dubladas e legendadas.</a:t>
            </a:r>
          </a:p>
          <a:p>
            <a:pPr algn="just">
              <a:lnSpc>
                <a:spcPts val="3049"/>
              </a:lnSpc>
            </a:pPr>
            <a:endParaRPr lang="en-US" sz="2178">
              <a:solidFill>
                <a:srgbClr val="000000"/>
              </a:solidFill>
              <a:latin typeface="Anonymous Pro Bold"/>
            </a:endParaRPr>
          </a:p>
          <a:p>
            <a:pPr algn="just">
              <a:lnSpc>
                <a:spcPts val="3049"/>
              </a:lnSpc>
            </a:pPr>
            <a:r>
              <a:rPr lang="en-US" sz="2178">
                <a:solidFill>
                  <a:srgbClr val="000000"/>
                </a:solidFill>
                <a:latin typeface="Anonymous Pro Bold"/>
              </a:rPr>
              <a:t>O serviço começou como um “fansub” (sites que disponibilizam versões legendadas de animes e séries japonesas ao público ocidental, e é ilegal). Porém, “a Crunchyroll fez muito sucesso e acabou por chamar a atenção de estúdios e produtoras, e em 2008, a Crunchyroll assegurou um investimento de US$ 4,05 milhões de uma empresa de capital; em 2009, acordos com estúdios japoneses fizeram com que o site se tornasse um serviço de streaming legalizado e passasse a exibir animes em sincronia com as fontes, muitas vezes com um atraso de apenas 24 horas em relação à estreia no Japão (hoje, uma hora). Atualmente, a Crunchyroll pertence ao grupo WarnerMedia.” (Gogoni, 2023)</a:t>
            </a:r>
          </a:p>
          <a:p>
            <a:pPr algn="ctr">
              <a:lnSpc>
                <a:spcPts val="3049"/>
              </a:lnSpc>
              <a:spcBef>
                <a:spcPct val="0"/>
              </a:spcBef>
            </a:pPr>
            <a:endParaRPr lang="en-US" sz="2178">
              <a:solidFill>
                <a:srgbClr val="000000"/>
              </a:solidFill>
              <a:latin typeface="Anonymous Pro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CBFB">
                <a:alpha val="100000"/>
              </a:srgbClr>
            </a:gs>
            <a:gs pos="100000">
              <a:srgbClr val="FFF7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011622" y="0"/>
            <a:ext cx="5276378" cy="4449589"/>
          </a:xfrm>
          <a:custGeom>
            <a:avLst/>
            <a:gdLst/>
            <a:ahLst/>
            <a:cxnLst/>
            <a:rect l="l" t="t" r="r" b="b"/>
            <a:pathLst>
              <a:path w="5276378" h="4449589">
                <a:moveTo>
                  <a:pt x="0" y="0"/>
                </a:moveTo>
                <a:lnTo>
                  <a:pt x="5276378" y="0"/>
                </a:lnTo>
                <a:lnTo>
                  <a:pt x="5276378" y="4449589"/>
                </a:lnTo>
                <a:lnTo>
                  <a:pt x="0" y="4449589"/>
                </a:lnTo>
                <a:lnTo>
                  <a:pt x="0" y="0"/>
                </a:lnTo>
                <a:close/>
              </a:path>
            </a:pathLst>
          </a:custGeom>
          <a:blipFill>
            <a:blip r:embed="rId2"/>
            <a:stretch>
              <a:fillRect b="-26486"/>
            </a:stretch>
          </a:blipFill>
        </p:spPr>
        <p:txBody>
          <a:bodyPr/>
          <a:lstStyle/>
          <a:p>
            <a:endParaRPr lang="pt-BR"/>
          </a:p>
        </p:txBody>
      </p:sp>
      <p:sp>
        <p:nvSpPr>
          <p:cNvPr id="3" name="Freeform 3"/>
          <p:cNvSpPr/>
          <p:nvPr/>
        </p:nvSpPr>
        <p:spPr>
          <a:xfrm>
            <a:off x="13011622" y="4449589"/>
            <a:ext cx="5276378" cy="5628136"/>
          </a:xfrm>
          <a:custGeom>
            <a:avLst/>
            <a:gdLst/>
            <a:ahLst/>
            <a:cxnLst/>
            <a:rect l="l" t="t" r="r" b="b"/>
            <a:pathLst>
              <a:path w="5276378" h="5628136">
                <a:moveTo>
                  <a:pt x="0" y="0"/>
                </a:moveTo>
                <a:lnTo>
                  <a:pt x="5276378" y="0"/>
                </a:lnTo>
                <a:lnTo>
                  <a:pt x="5276378" y="5628136"/>
                </a:lnTo>
                <a:lnTo>
                  <a:pt x="0" y="5628136"/>
                </a:lnTo>
                <a:lnTo>
                  <a:pt x="0" y="0"/>
                </a:lnTo>
                <a:close/>
              </a:path>
            </a:pathLst>
          </a:custGeom>
          <a:blipFill>
            <a:blip r:embed="rId2"/>
            <a:stretch>
              <a:fillRect/>
            </a:stretch>
          </a:blipFill>
        </p:spPr>
        <p:txBody>
          <a:bodyPr/>
          <a:lstStyle/>
          <a:p>
            <a:endParaRPr lang="pt-BR"/>
          </a:p>
        </p:txBody>
      </p:sp>
      <p:sp>
        <p:nvSpPr>
          <p:cNvPr id="4" name="Freeform 4"/>
          <p:cNvSpPr/>
          <p:nvPr/>
        </p:nvSpPr>
        <p:spPr>
          <a:xfrm>
            <a:off x="2399447" y="62223"/>
            <a:ext cx="5695950" cy="1046530"/>
          </a:xfrm>
          <a:custGeom>
            <a:avLst/>
            <a:gdLst/>
            <a:ahLst/>
            <a:cxnLst/>
            <a:rect l="l" t="t" r="r" b="b"/>
            <a:pathLst>
              <a:path w="5695950" h="1046530">
                <a:moveTo>
                  <a:pt x="0" y="0"/>
                </a:moveTo>
                <a:lnTo>
                  <a:pt x="5695950" y="0"/>
                </a:lnTo>
                <a:lnTo>
                  <a:pt x="5695950" y="1046529"/>
                </a:lnTo>
                <a:lnTo>
                  <a:pt x="0" y="1046529"/>
                </a:lnTo>
                <a:lnTo>
                  <a:pt x="0" y="0"/>
                </a:lnTo>
                <a:close/>
              </a:path>
            </a:pathLst>
          </a:custGeom>
          <a:blipFill>
            <a:blip r:embed="rId3"/>
            <a:stretch>
              <a:fillRect r="-1369"/>
            </a:stretch>
          </a:blipFill>
        </p:spPr>
        <p:txBody>
          <a:bodyPr/>
          <a:lstStyle/>
          <a:p>
            <a:endParaRPr lang="pt-BR"/>
          </a:p>
        </p:txBody>
      </p:sp>
      <p:sp>
        <p:nvSpPr>
          <p:cNvPr id="5" name="Freeform 5"/>
          <p:cNvSpPr/>
          <p:nvPr/>
        </p:nvSpPr>
        <p:spPr>
          <a:xfrm>
            <a:off x="637193" y="3038509"/>
            <a:ext cx="11724403" cy="6603400"/>
          </a:xfrm>
          <a:custGeom>
            <a:avLst/>
            <a:gdLst/>
            <a:ahLst/>
            <a:cxnLst/>
            <a:rect l="l" t="t" r="r" b="b"/>
            <a:pathLst>
              <a:path w="11724403" h="6603400">
                <a:moveTo>
                  <a:pt x="0" y="0"/>
                </a:moveTo>
                <a:lnTo>
                  <a:pt x="11724403" y="0"/>
                </a:lnTo>
                <a:lnTo>
                  <a:pt x="11724403" y="6603399"/>
                </a:lnTo>
                <a:lnTo>
                  <a:pt x="0" y="6603399"/>
                </a:lnTo>
                <a:lnTo>
                  <a:pt x="0" y="0"/>
                </a:lnTo>
                <a:close/>
              </a:path>
            </a:pathLst>
          </a:custGeom>
          <a:blipFill>
            <a:blip r:embed="rId4"/>
            <a:stretch>
              <a:fillRect/>
            </a:stretch>
          </a:blipFill>
        </p:spPr>
        <p:txBody>
          <a:bodyPr/>
          <a:lstStyle/>
          <a:p>
            <a:endParaRPr lang="pt-BR"/>
          </a:p>
        </p:txBody>
      </p:sp>
      <p:sp>
        <p:nvSpPr>
          <p:cNvPr id="6" name="Freeform 6"/>
          <p:cNvSpPr/>
          <p:nvPr/>
        </p:nvSpPr>
        <p:spPr>
          <a:xfrm>
            <a:off x="9005895" y="-121736"/>
            <a:ext cx="3095229" cy="2881377"/>
          </a:xfrm>
          <a:custGeom>
            <a:avLst/>
            <a:gdLst/>
            <a:ahLst/>
            <a:cxnLst/>
            <a:rect l="l" t="t" r="r" b="b"/>
            <a:pathLst>
              <a:path w="3095229" h="2881377">
                <a:moveTo>
                  <a:pt x="0" y="0"/>
                </a:moveTo>
                <a:lnTo>
                  <a:pt x="3095229" y="0"/>
                </a:lnTo>
                <a:lnTo>
                  <a:pt x="3095229" y="2881377"/>
                </a:lnTo>
                <a:lnTo>
                  <a:pt x="0" y="28813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t-BR"/>
          </a:p>
        </p:txBody>
      </p:sp>
      <p:sp>
        <p:nvSpPr>
          <p:cNvPr id="7" name="Freeform 7"/>
          <p:cNvSpPr/>
          <p:nvPr/>
        </p:nvSpPr>
        <p:spPr>
          <a:xfrm>
            <a:off x="10161845" y="3038509"/>
            <a:ext cx="2683751" cy="2361701"/>
          </a:xfrm>
          <a:custGeom>
            <a:avLst/>
            <a:gdLst/>
            <a:ahLst/>
            <a:cxnLst/>
            <a:rect l="l" t="t" r="r" b="b"/>
            <a:pathLst>
              <a:path w="2683751" h="2361701">
                <a:moveTo>
                  <a:pt x="0" y="0"/>
                </a:moveTo>
                <a:lnTo>
                  <a:pt x="2683751" y="0"/>
                </a:lnTo>
                <a:lnTo>
                  <a:pt x="2683751" y="2361701"/>
                </a:lnTo>
                <a:lnTo>
                  <a:pt x="0" y="2361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pt-BR"/>
          </a:p>
        </p:txBody>
      </p:sp>
      <p:sp>
        <p:nvSpPr>
          <p:cNvPr id="8" name="TextBox 8"/>
          <p:cNvSpPr txBox="1"/>
          <p:nvPr/>
        </p:nvSpPr>
        <p:spPr>
          <a:xfrm>
            <a:off x="336218" y="350497"/>
            <a:ext cx="1924050"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FF6B00"/>
                </a:solidFill>
                <a:latin typeface="Anonymous Pro Bold"/>
              </a:rPr>
              <a:t>Sobre a </a:t>
            </a:r>
          </a:p>
        </p:txBody>
      </p:sp>
      <p:sp>
        <p:nvSpPr>
          <p:cNvPr id="9" name="TextBox 9"/>
          <p:cNvSpPr txBox="1"/>
          <p:nvPr/>
        </p:nvSpPr>
        <p:spPr>
          <a:xfrm>
            <a:off x="839230" y="1587378"/>
            <a:ext cx="6426753" cy="1525827"/>
          </a:xfrm>
          <a:prstGeom prst="rect">
            <a:avLst/>
          </a:prstGeom>
        </p:spPr>
        <p:txBody>
          <a:bodyPr lIns="0" tIns="0" rIns="0" bIns="0" rtlCol="0" anchor="t">
            <a:spAutoFit/>
          </a:bodyPr>
          <a:lstStyle/>
          <a:p>
            <a:pPr marL="470248" lvl="1" indent="-235124" algn="ctr">
              <a:lnSpc>
                <a:spcPts val="3049"/>
              </a:lnSpc>
              <a:buFont typeface="Arial"/>
              <a:buChar char="•"/>
            </a:pPr>
            <a:r>
              <a:rPr lang="en-US" sz="2178">
                <a:solidFill>
                  <a:srgbClr val="000000"/>
                </a:solidFill>
                <a:latin typeface="Anonymous Pro Bold"/>
              </a:rPr>
              <a:t>Os mascotes da Crunchyroll: Crunchyroll-Hime e Yuzu (seu gato preto)</a:t>
            </a:r>
          </a:p>
          <a:p>
            <a:pPr algn="ctr">
              <a:lnSpc>
                <a:spcPts val="3049"/>
              </a:lnSpc>
              <a:spcBef>
                <a:spcPct val="0"/>
              </a:spcBef>
            </a:pPr>
            <a:endParaRPr lang="en-US" sz="2178">
              <a:solidFill>
                <a:srgbClr val="000000"/>
              </a:solidFill>
              <a:latin typeface="Anonymous Pro Bold"/>
            </a:endParaRPr>
          </a:p>
        </p:txBody>
      </p:sp>
      <p:sp>
        <p:nvSpPr>
          <p:cNvPr id="10" name="TextBox 10"/>
          <p:cNvSpPr txBox="1"/>
          <p:nvPr/>
        </p:nvSpPr>
        <p:spPr>
          <a:xfrm>
            <a:off x="839230" y="5213730"/>
            <a:ext cx="4732946" cy="4577975"/>
          </a:xfrm>
          <a:prstGeom prst="rect">
            <a:avLst/>
          </a:prstGeom>
        </p:spPr>
        <p:txBody>
          <a:bodyPr lIns="0" tIns="0" rIns="0" bIns="0" rtlCol="0" anchor="t">
            <a:spAutoFit/>
          </a:bodyPr>
          <a:lstStyle/>
          <a:p>
            <a:pPr algn="just">
              <a:lnSpc>
                <a:spcPts val="2820"/>
              </a:lnSpc>
            </a:pPr>
            <a:r>
              <a:rPr lang="en-US" sz="2014">
                <a:solidFill>
                  <a:srgbClr val="000000"/>
                </a:solidFill>
                <a:latin typeface="Anonymous Pro Bold"/>
              </a:rPr>
              <a:t>Crunchyroll-Hime é uma YouTuber virtual corporativa bilíngue (inglês e japonês) e é a mascote oficial do serviço de streaming de anime Crunchyroll desde 2013. Hime é uma kitsune em forma humana, que descobriu e se apaixonou por animes e possui um gato preto chamado Yuzu. (virtualyoutuber.fandom, s.d)(tradução nossa).</a:t>
            </a:r>
          </a:p>
          <a:p>
            <a:pPr algn="just">
              <a:lnSpc>
                <a:spcPts val="2820"/>
              </a:lnSpc>
            </a:pPr>
            <a:endParaRPr lang="en-US" sz="2014">
              <a:solidFill>
                <a:srgbClr val="000000"/>
              </a:solidFill>
              <a:latin typeface="Anonymous Pro Bold"/>
            </a:endParaRPr>
          </a:p>
          <a:p>
            <a:pPr algn="just">
              <a:lnSpc>
                <a:spcPts val="2820"/>
              </a:lnSpc>
              <a:spcBef>
                <a:spcPct val="0"/>
              </a:spcBef>
            </a:pPr>
            <a:endParaRPr lang="en-US" sz="2014">
              <a:solidFill>
                <a:srgbClr val="000000"/>
              </a:solidFill>
              <a:latin typeface="Anonymous Pro Bold"/>
            </a:endParaRPr>
          </a:p>
        </p:txBody>
      </p:sp>
      <p:sp>
        <p:nvSpPr>
          <p:cNvPr id="11" name="TextBox 11"/>
          <p:cNvSpPr txBox="1"/>
          <p:nvPr/>
        </p:nvSpPr>
        <p:spPr>
          <a:xfrm>
            <a:off x="9294949" y="514094"/>
            <a:ext cx="2517123" cy="1866431"/>
          </a:xfrm>
          <a:prstGeom prst="rect">
            <a:avLst/>
          </a:prstGeom>
        </p:spPr>
        <p:txBody>
          <a:bodyPr lIns="0" tIns="0" rIns="0" bIns="0" rtlCol="0" anchor="t">
            <a:spAutoFit/>
          </a:bodyPr>
          <a:lstStyle/>
          <a:p>
            <a:pPr algn="ctr">
              <a:lnSpc>
                <a:spcPts val="2125"/>
              </a:lnSpc>
            </a:pPr>
            <a:r>
              <a:rPr lang="en-US" sz="1518">
                <a:solidFill>
                  <a:srgbClr val="000000"/>
                </a:solidFill>
                <a:latin typeface="Anonymous Pro Bold"/>
              </a:rPr>
              <a:t>Veja mais em:</a:t>
            </a:r>
          </a:p>
          <a:p>
            <a:pPr algn="ctr">
              <a:lnSpc>
                <a:spcPts val="2125"/>
              </a:lnSpc>
              <a:spcBef>
                <a:spcPct val="0"/>
              </a:spcBef>
            </a:pPr>
            <a:r>
              <a:rPr lang="en-US" sz="1518" u="sng">
                <a:solidFill>
                  <a:srgbClr val="000000"/>
                </a:solidFill>
                <a:latin typeface="Anonymous Pro Bold"/>
                <a:hlinkClick r:id="rId9" tooltip="https://www.crunchyroll.com/pt-br/news/deep-dives/2020/6/6/feliz-aniversrio-hime-conhea-a-histria-da-mascote-da-crunchyroll"/>
              </a:rPr>
              <a:t>https://www.crunchyroll.com/pt-br/news/deep-dives/2020/6/6/feliz-aniversrio-hime-conhea-a-histria-da-mascote-da-crunchyroll</a:t>
            </a:r>
          </a:p>
        </p:txBody>
      </p:sp>
      <p:sp>
        <p:nvSpPr>
          <p:cNvPr id="12" name="TextBox 12"/>
          <p:cNvSpPr txBox="1"/>
          <p:nvPr/>
        </p:nvSpPr>
        <p:spPr>
          <a:xfrm>
            <a:off x="10462490" y="3247564"/>
            <a:ext cx="2082462" cy="1379540"/>
          </a:xfrm>
          <a:prstGeom prst="rect">
            <a:avLst/>
          </a:prstGeom>
        </p:spPr>
        <p:txBody>
          <a:bodyPr lIns="0" tIns="0" rIns="0" bIns="0" rtlCol="0" anchor="t">
            <a:spAutoFit/>
          </a:bodyPr>
          <a:lstStyle/>
          <a:p>
            <a:pPr algn="ctr">
              <a:lnSpc>
                <a:spcPts val="2712"/>
              </a:lnSpc>
            </a:pPr>
            <a:r>
              <a:rPr lang="en-US" sz="1937" u="sng">
                <a:solidFill>
                  <a:srgbClr val="000000"/>
                </a:solidFill>
                <a:latin typeface="Anonymous Pro Bold"/>
                <a:hlinkClick r:id="rId10" tooltip="https://www.youtube.com/c/CrunchyrollHime"/>
              </a:rPr>
              <a:t>Siga meu canal:</a:t>
            </a:r>
          </a:p>
          <a:p>
            <a:pPr algn="ctr">
              <a:lnSpc>
                <a:spcPts val="2712"/>
              </a:lnSpc>
              <a:spcBef>
                <a:spcPct val="0"/>
              </a:spcBef>
            </a:pPr>
            <a:r>
              <a:rPr lang="en-US" sz="1937" u="sng">
                <a:solidFill>
                  <a:srgbClr val="000000"/>
                </a:solidFill>
                <a:latin typeface="Anonymous Pro Bold"/>
                <a:hlinkClick r:id="rId10" tooltip="https://www.youtube.com/c/CrunchyrollHime"/>
              </a:rPr>
              <a:t>https://www.youtube.com/c/CrunchyrollHime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00285" y="7045200"/>
            <a:ext cx="2674345" cy="3241800"/>
          </a:xfrm>
          <a:custGeom>
            <a:avLst/>
            <a:gdLst/>
            <a:ahLst/>
            <a:cxnLst/>
            <a:rect l="l" t="t" r="r" b="b"/>
            <a:pathLst>
              <a:path w="2674345" h="3241800">
                <a:moveTo>
                  <a:pt x="0" y="0"/>
                </a:moveTo>
                <a:lnTo>
                  <a:pt x="2674344" y="0"/>
                </a:lnTo>
                <a:lnTo>
                  <a:pt x="2674344" y="3241800"/>
                </a:lnTo>
                <a:lnTo>
                  <a:pt x="0" y="3241800"/>
                </a:lnTo>
                <a:lnTo>
                  <a:pt x="0" y="0"/>
                </a:lnTo>
                <a:close/>
              </a:path>
            </a:pathLst>
          </a:custGeom>
          <a:blipFill>
            <a:blip r:embed="rId2"/>
            <a:stretch>
              <a:fillRect/>
            </a:stretch>
          </a:blipFill>
        </p:spPr>
        <p:txBody>
          <a:bodyPr/>
          <a:lstStyle/>
          <a:p>
            <a:endParaRPr lang="pt-BR"/>
          </a:p>
        </p:txBody>
      </p:sp>
      <p:sp>
        <p:nvSpPr>
          <p:cNvPr id="3" name="Freeform 3"/>
          <p:cNvSpPr/>
          <p:nvPr/>
        </p:nvSpPr>
        <p:spPr>
          <a:xfrm rot="-5941588">
            <a:off x="-97769" y="-209734"/>
            <a:ext cx="1630999" cy="1814742"/>
          </a:xfrm>
          <a:custGeom>
            <a:avLst/>
            <a:gdLst/>
            <a:ahLst/>
            <a:cxnLst/>
            <a:rect l="l" t="t" r="r" b="b"/>
            <a:pathLst>
              <a:path w="1630999" h="1814742">
                <a:moveTo>
                  <a:pt x="0" y="0"/>
                </a:moveTo>
                <a:lnTo>
                  <a:pt x="1630999" y="0"/>
                </a:lnTo>
                <a:lnTo>
                  <a:pt x="1630999" y="1814742"/>
                </a:lnTo>
                <a:lnTo>
                  <a:pt x="0" y="1814742"/>
                </a:lnTo>
                <a:lnTo>
                  <a:pt x="0" y="0"/>
                </a:lnTo>
                <a:close/>
              </a:path>
            </a:pathLst>
          </a:custGeom>
          <a:blipFill>
            <a:blip r:embed="rId3"/>
            <a:stretch>
              <a:fillRect/>
            </a:stretch>
          </a:blipFill>
        </p:spPr>
        <p:txBody>
          <a:bodyPr/>
          <a:lstStyle/>
          <a:p>
            <a:endParaRPr lang="pt-BR"/>
          </a:p>
        </p:txBody>
      </p:sp>
      <p:sp>
        <p:nvSpPr>
          <p:cNvPr id="4" name="Freeform 4"/>
          <p:cNvSpPr/>
          <p:nvPr/>
        </p:nvSpPr>
        <p:spPr>
          <a:xfrm rot="-1865315">
            <a:off x="17071909" y="9320270"/>
            <a:ext cx="1256603" cy="1398168"/>
          </a:xfrm>
          <a:custGeom>
            <a:avLst/>
            <a:gdLst/>
            <a:ahLst/>
            <a:cxnLst/>
            <a:rect l="l" t="t" r="r" b="b"/>
            <a:pathLst>
              <a:path w="1256603" h="1398168">
                <a:moveTo>
                  <a:pt x="0" y="0"/>
                </a:moveTo>
                <a:lnTo>
                  <a:pt x="1256603" y="0"/>
                </a:lnTo>
                <a:lnTo>
                  <a:pt x="1256603" y="1398168"/>
                </a:lnTo>
                <a:lnTo>
                  <a:pt x="0" y="1398168"/>
                </a:lnTo>
                <a:lnTo>
                  <a:pt x="0" y="0"/>
                </a:lnTo>
                <a:close/>
              </a:path>
            </a:pathLst>
          </a:custGeom>
          <a:blipFill>
            <a:blip r:embed="rId3"/>
            <a:stretch>
              <a:fillRect/>
            </a:stretch>
          </a:blipFill>
        </p:spPr>
        <p:txBody>
          <a:bodyPr/>
          <a:lstStyle/>
          <a:p>
            <a:endParaRPr lang="pt-BR"/>
          </a:p>
        </p:txBody>
      </p:sp>
      <p:sp>
        <p:nvSpPr>
          <p:cNvPr id="5" name="Freeform 5"/>
          <p:cNvSpPr/>
          <p:nvPr/>
        </p:nvSpPr>
        <p:spPr>
          <a:xfrm>
            <a:off x="15030945" y="8794301"/>
            <a:ext cx="1652371" cy="1346682"/>
          </a:xfrm>
          <a:custGeom>
            <a:avLst/>
            <a:gdLst/>
            <a:ahLst/>
            <a:cxnLst/>
            <a:rect l="l" t="t" r="r" b="b"/>
            <a:pathLst>
              <a:path w="1652371" h="1346682">
                <a:moveTo>
                  <a:pt x="0" y="0"/>
                </a:moveTo>
                <a:lnTo>
                  <a:pt x="1652371" y="0"/>
                </a:lnTo>
                <a:lnTo>
                  <a:pt x="1652371" y="1346683"/>
                </a:lnTo>
                <a:lnTo>
                  <a:pt x="0" y="13466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6" name="Freeform 6"/>
          <p:cNvSpPr/>
          <p:nvPr/>
        </p:nvSpPr>
        <p:spPr>
          <a:xfrm>
            <a:off x="16801171" y="0"/>
            <a:ext cx="1337757" cy="1431452"/>
          </a:xfrm>
          <a:custGeom>
            <a:avLst/>
            <a:gdLst/>
            <a:ahLst/>
            <a:cxnLst/>
            <a:rect l="l" t="t" r="r" b="b"/>
            <a:pathLst>
              <a:path w="1337757" h="1431452">
                <a:moveTo>
                  <a:pt x="0" y="0"/>
                </a:moveTo>
                <a:lnTo>
                  <a:pt x="1337757" y="0"/>
                </a:lnTo>
                <a:lnTo>
                  <a:pt x="1337757" y="1431452"/>
                </a:lnTo>
                <a:lnTo>
                  <a:pt x="0" y="14314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Freeform 7"/>
          <p:cNvSpPr/>
          <p:nvPr/>
        </p:nvSpPr>
        <p:spPr>
          <a:xfrm>
            <a:off x="7521864" y="6394433"/>
            <a:ext cx="4876459" cy="3544514"/>
          </a:xfrm>
          <a:custGeom>
            <a:avLst/>
            <a:gdLst/>
            <a:ahLst/>
            <a:cxnLst/>
            <a:rect l="l" t="t" r="r" b="b"/>
            <a:pathLst>
              <a:path w="4876459" h="3544514">
                <a:moveTo>
                  <a:pt x="0" y="0"/>
                </a:moveTo>
                <a:lnTo>
                  <a:pt x="4876459" y="0"/>
                </a:lnTo>
                <a:lnTo>
                  <a:pt x="4876459" y="3544514"/>
                </a:lnTo>
                <a:lnTo>
                  <a:pt x="0" y="3544514"/>
                </a:lnTo>
                <a:lnTo>
                  <a:pt x="0" y="0"/>
                </a:lnTo>
                <a:close/>
              </a:path>
            </a:pathLst>
          </a:custGeom>
          <a:blipFill>
            <a:blip r:embed="rId8"/>
            <a:stretch>
              <a:fillRect/>
            </a:stretch>
          </a:blipFill>
        </p:spPr>
        <p:txBody>
          <a:bodyPr/>
          <a:lstStyle/>
          <a:p>
            <a:endParaRPr lang="pt-BR"/>
          </a:p>
        </p:txBody>
      </p:sp>
      <p:sp>
        <p:nvSpPr>
          <p:cNvPr id="8" name="TextBox 8"/>
          <p:cNvSpPr txBox="1"/>
          <p:nvPr/>
        </p:nvSpPr>
        <p:spPr>
          <a:xfrm>
            <a:off x="2129738" y="1746736"/>
            <a:ext cx="14671433" cy="6556456"/>
          </a:xfrm>
          <a:prstGeom prst="rect">
            <a:avLst/>
          </a:prstGeom>
        </p:spPr>
        <p:txBody>
          <a:bodyPr lIns="0" tIns="0" rIns="0" bIns="0" rtlCol="0" anchor="t">
            <a:spAutoFit/>
          </a:bodyPr>
          <a:lstStyle/>
          <a:p>
            <a:pPr algn="ctr">
              <a:lnSpc>
                <a:spcPts val="3495"/>
              </a:lnSpc>
            </a:pPr>
            <a:r>
              <a:rPr lang="en-US" sz="2496">
                <a:solidFill>
                  <a:srgbClr val="000000"/>
                </a:solidFill>
                <a:latin typeface="Anonymous Pro Bold"/>
              </a:rPr>
              <a:t>Marca: Vaio</a:t>
            </a:r>
          </a:p>
          <a:p>
            <a:pPr algn="ctr">
              <a:lnSpc>
                <a:spcPts val="3495"/>
              </a:lnSpc>
            </a:pPr>
            <a:r>
              <a:rPr lang="en-US" sz="2496">
                <a:solidFill>
                  <a:srgbClr val="000000"/>
                </a:solidFill>
                <a:latin typeface="Anonymous Pro Bold"/>
              </a:rPr>
              <a:t>Especificações Técnicas: </a:t>
            </a:r>
          </a:p>
          <a:p>
            <a:pPr algn="ctr">
              <a:lnSpc>
                <a:spcPts val="3495"/>
              </a:lnSpc>
            </a:pPr>
            <a:r>
              <a:rPr lang="en-US" sz="2496">
                <a:solidFill>
                  <a:srgbClr val="000000"/>
                </a:solidFill>
                <a:latin typeface="Anonymous Pro Bold"/>
              </a:rPr>
              <a:t>Processador: Intel® Core™ i5-10210U 1.60 GHz (com Intel® Turbo Boost até 4.20 GHz)</a:t>
            </a:r>
          </a:p>
          <a:p>
            <a:pPr algn="ctr">
              <a:lnSpc>
                <a:spcPts val="3495"/>
              </a:lnSpc>
            </a:pPr>
            <a:r>
              <a:rPr lang="en-US" sz="2496">
                <a:solidFill>
                  <a:srgbClr val="000000"/>
                </a:solidFill>
                <a:latin typeface="Anonymous Pro Bold"/>
              </a:rPr>
              <a:t>Sistema Operacional: Windows 11 Home</a:t>
            </a:r>
          </a:p>
          <a:p>
            <a:pPr algn="ctr">
              <a:lnSpc>
                <a:spcPts val="3495"/>
              </a:lnSpc>
            </a:pPr>
            <a:r>
              <a:rPr lang="en-US" sz="2496">
                <a:solidFill>
                  <a:srgbClr val="000000"/>
                </a:solidFill>
                <a:latin typeface="Anonymous Pro Bold"/>
              </a:rPr>
              <a:t>Memória RAM: 8GB DDR4</a:t>
            </a:r>
          </a:p>
          <a:p>
            <a:pPr algn="ctr">
              <a:lnSpc>
                <a:spcPts val="3495"/>
              </a:lnSpc>
            </a:pPr>
            <a:r>
              <a:rPr lang="en-US" sz="2496">
                <a:solidFill>
                  <a:srgbClr val="000000"/>
                </a:solidFill>
                <a:latin typeface="Anonymous Pro Bold"/>
              </a:rPr>
              <a:t>Tela: 15.6", LED Full HD, Widescreen, 1920x1080, 16:9, antireflexiva</a:t>
            </a:r>
          </a:p>
          <a:p>
            <a:pPr algn="ctr">
              <a:lnSpc>
                <a:spcPts val="3495"/>
              </a:lnSpc>
            </a:pPr>
            <a:r>
              <a:rPr lang="en-US" sz="2496">
                <a:solidFill>
                  <a:srgbClr val="000000"/>
                </a:solidFill>
                <a:latin typeface="Anonymous Pro Bold"/>
              </a:rPr>
              <a:t>Vídeo: Processamento de vídeo integrado Intel® UHD Graphics</a:t>
            </a:r>
          </a:p>
          <a:p>
            <a:pPr algn="ctr">
              <a:lnSpc>
                <a:spcPts val="3495"/>
              </a:lnSpc>
            </a:pPr>
            <a:r>
              <a:rPr lang="en-US" sz="2496">
                <a:solidFill>
                  <a:srgbClr val="000000"/>
                </a:solidFill>
                <a:latin typeface="Anonymous Pro Bold"/>
              </a:rPr>
              <a:t>Armazenamento: 512GB SSD M.2</a:t>
            </a:r>
          </a:p>
          <a:p>
            <a:pPr algn="ctr">
              <a:lnSpc>
                <a:spcPts val="3495"/>
              </a:lnSpc>
            </a:pPr>
            <a:r>
              <a:rPr lang="en-US" sz="2496">
                <a:solidFill>
                  <a:srgbClr val="000000"/>
                </a:solidFill>
                <a:latin typeface="Anonymous Pro Bold"/>
              </a:rPr>
              <a:t>Dimensões: 35,9cm x 1,98cm x 24cm</a:t>
            </a:r>
          </a:p>
          <a:p>
            <a:pPr algn="ctr">
              <a:lnSpc>
                <a:spcPts val="3495"/>
              </a:lnSpc>
            </a:pPr>
            <a:r>
              <a:rPr lang="en-US" sz="2496">
                <a:solidFill>
                  <a:srgbClr val="000000"/>
                </a:solidFill>
                <a:latin typeface="Anonymous Pro Bold"/>
              </a:rPr>
              <a:t>Modelo: VAIO FE15 VJFE52F11X-B0791H</a:t>
            </a:r>
          </a:p>
          <a:p>
            <a:pPr algn="ctr">
              <a:lnSpc>
                <a:spcPts val="3495"/>
              </a:lnSpc>
            </a:pPr>
            <a:endParaRPr lang="en-US" sz="2496">
              <a:solidFill>
                <a:srgbClr val="000000"/>
              </a:solidFill>
              <a:latin typeface="Anonymous Pro Bold"/>
            </a:endParaRPr>
          </a:p>
          <a:p>
            <a:pPr algn="ctr">
              <a:lnSpc>
                <a:spcPts val="3495"/>
              </a:lnSpc>
            </a:pPr>
            <a:endParaRPr lang="en-US" sz="2496">
              <a:solidFill>
                <a:srgbClr val="000000"/>
              </a:solidFill>
              <a:latin typeface="Anonymous Pro Bold"/>
            </a:endParaRPr>
          </a:p>
          <a:p>
            <a:pPr marL="0" lvl="0" indent="0" algn="ctr">
              <a:lnSpc>
                <a:spcPts val="3495"/>
              </a:lnSpc>
              <a:spcBef>
                <a:spcPct val="0"/>
              </a:spcBef>
            </a:pPr>
            <a:endParaRPr lang="en-US" sz="2496">
              <a:solidFill>
                <a:srgbClr val="000000"/>
              </a:solidFill>
              <a:latin typeface="Anonymous Pro Bold"/>
            </a:endParaRPr>
          </a:p>
          <a:p>
            <a:pPr marL="0" lvl="0" indent="0" algn="ctr">
              <a:lnSpc>
                <a:spcPts val="3495"/>
              </a:lnSpc>
              <a:spcBef>
                <a:spcPct val="0"/>
              </a:spcBef>
            </a:pPr>
            <a:endParaRPr lang="en-US" sz="2496">
              <a:solidFill>
                <a:srgbClr val="000000"/>
              </a:solidFill>
              <a:latin typeface="Anonymous Pro Bold"/>
            </a:endParaRPr>
          </a:p>
          <a:p>
            <a:pPr marL="0" lvl="0" indent="0" algn="ctr">
              <a:lnSpc>
                <a:spcPts val="3495"/>
              </a:lnSpc>
              <a:spcBef>
                <a:spcPct val="0"/>
              </a:spcBef>
            </a:pPr>
            <a:endParaRPr lang="en-US" sz="2496">
              <a:solidFill>
                <a:srgbClr val="000000"/>
              </a:solidFill>
              <a:latin typeface="Anonymous Pro Bold"/>
            </a:endParaRPr>
          </a:p>
        </p:txBody>
      </p:sp>
      <p:sp>
        <p:nvSpPr>
          <p:cNvPr id="9" name="Freeform 9"/>
          <p:cNvSpPr/>
          <p:nvPr/>
        </p:nvSpPr>
        <p:spPr>
          <a:xfrm>
            <a:off x="4361453" y="6126737"/>
            <a:ext cx="1732277" cy="1732277"/>
          </a:xfrm>
          <a:custGeom>
            <a:avLst/>
            <a:gdLst/>
            <a:ahLst/>
            <a:cxnLst/>
            <a:rect l="l" t="t" r="r" b="b"/>
            <a:pathLst>
              <a:path w="1732277" h="1732277">
                <a:moveTo>
                  <a:pt x="0" y="0"/>
                </a:moveTo>
                <a:lnTo>
                  <a:pt x="1732278" y="0"/>
                </a:lnTo>
                <a:lnTo>
                  <a:pt x="1732278" y="1732277"/>
                </a:lnTo>
                <a:lnTo>
                  <a:pt x="0" y="1732277"/>
                </a:lnTo>
                <a:lnTo>
                  <a:pt x="0" y="0"/>
                </a:lnTo>
                <a:close/>
              </a:path>
            </a:pathLst>
          </a:custGeom>
          <a:blipFill>
            <a:blip r:embed="rId9"/>
            <a:stretch>
              <a:fillRect/>
            </a:stretch>
          </a:blipFill>
        </p:spPr>
        <p:txBody>
          <a:bodyPr/>
          <a:lstStyle/>
          <a:p>
            <a:endParaRPr lang="pt-BR"/>
          </a:p>
        </p:txBody>
      </p:sp>
      <p:sp>
        <p:nvSpPr>
          <p:cNvPr id="10" name="Freeform 10"/>
          <p:cNvSpPr/>
          <p:nvPr/>
        </p:nvSpPr>
        <p:spPr>
          <a:xfrm flipH="1">
            <a:off x="12525061" y="5906276"/>
            <a:ext cx="1319344" cy="976314"/>
          </a:xfrm>
          <a:custGeom>
            <a:avLst/>
            <a:gdLst/>
            <a:ahLst/>
            <a:cxnLst/>
            <a:rect l="l" t="t" r="r" b="b"/>
            <a:pathLst>
              <a:path w="1319344" h="976314">
                <a:moveTo>
                  <a:pt x="1319344" y="0"/>
                </a:moveTo>
                <a:lnTo>
                  <a:pt x="0" y="0"/>
                </a:lnTo>
                <a:lnTo>
                  <a:pt x="0" y="976314"/>
                </a:lnTo>
                <a:lnTo>
                  <a:pt x="1319344" y="976314"/>
                </a:lnTo>
                <a:lnTo>
                  <a:pt x="1319344"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11" name="Freeform 11"/>
          <p:cNvSpPr/>
          <p:nvPr/>
        </p:nvSpPr>
        <p:spPr>
          <a:xfrm rot="-4423557" flipH="1" flipV="1">
            <a:off x="3235407" y="7656866"/>
            <a:ext cx="1332397" cy="376402"/>
          </a:xfrm>
          <a:custGeom>
            <a:avLst/>
            <a:gdLst/>
            <a:ahLst/>
            <a:cxnLst/>
            <a:rect l="l" t="t" r="r" b="b"/>
            <a:pathLst>
              <a:path w="1332397" h="376402">
                <a:moveTo>
                  <a:pt x="1332397" y="376402"/>
                </a:moveTo>
                <a:lnTo>
                  <a:pt x="0" y="376402"/>
                </a:lnTo>
                <a:lnTo>
                  <a:pt x="0" y="0"/>
                </a:lnTo>
                <a:lnTo>
                  <a:pt x="1332397" y="0"/>
                </a:lnTo>
                <a:lnTo>
                  <a:pt x="1332397" y="376402"/>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12" name="Freeform 12"/>
          <p:cNvSpPr/>
          <p:nvPr/>
        </p:nvSpPr>
        <p:spPr>
          <a:xfrm>
            <a:off x="3534255" y="7910993"/>
            <a:ext cx="3424170" cy="2229991"/>
          </a:xfrm>
          <a:custGeom>
            <a:avLst/>
            <a:gdLst/>
            <a:ahLst/>
            <a:cxnLst/>
            <a:rect l="l" t="t" r="r" b="b"/>
            <a:pathLst>
              <a:path w="3424170" h="2229991">
                <a:moveTo>
                  <a:pt x="0" y="0"/>
                </a:moveTo>
                <a:lnTo>
                  <a:pt x="3424170" y="0"/>
                </a:lnTo>
                <a:lnTo>
                  <a:pt x="3424170" y="2229991"/>
                </a:lnTo>
                <a:lnTo>
                  <a:pt x="0" y="222999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13" name="TextBox 13"/>
          <p:cNvSpPr txBox="1"/>
          <p:nvPr/>
        </p:nvSpPr>
        <p:spPr>
          <a:xfrm>
            <a:off x="2002144" y="365808"/>
            <a:ext cx="13149061" cy="596982"/>
          </a:xfrm>
          <a:prstGeom prst="rect">
            <a:avLst/>
          </a:prstGeom>
        </p:spPr>
        <p:txBody>
          <a:bodyPr lIns="0" tIns="0" rIns="0" bIns="0" rtlCol="0" anchor="t">
            <a:spAutoFit/>
          </a:bodyPr>
          <a:lstStyle/>
          <a:p>
            <a:pPr marL="754956" lvl="1" indent="-377478" algn="ctr">
              <a:lnSpc>
                <a:spcPts val="4895"/>
              </a:lnSpc>
              <a:buFont typeface="Arial"/>
              <a:buChar char="•"/>
            </a:pPr>
            <a:r>
              <a:rPr lang="en-US" sz="3496">
                <a:solidFill>
                  <a:srgbClr val="000000"/>
                </a:solidFill>
                <a:latin typeface="Anonymous Pro Bold"/>
              </a:rPr>
              <a:t>Equipamentos utilizados nos testes: Web</a:t>
            </a:r>
          </a:p>
        </p:txBody>
      </p:sp>
      <p:sp>
        <p:nvSpPr>
          <p:cNvPr id="14" name="TextBox 14"/>
          <p:cNvSpPr txBox="1"/>
          <p:nvPr/>
        </p:nvSpPr>
        <p:spPr>
          <a:xfrm>
            <a:off x="13286537" y="7124246"/>
            <a:ext cx="3488815" cy="1533605"/>
          </a:xfrm>
          <a:prstGeom prst="rect">
            <a:avLst/>
          </a:prstGeom>
        </p:spPr>
        <p:txBody>
          <a:bodyPr lIns="0" tIns="0" rIns="0" bIns="0" rtlCol="0" anchor="t">
            <a:spAutoFit/>
          </a:bodyPr>
          <a:lstStyle/>
          <a:p>
            <a:pPr algn="ctr">
              <a:lnSpc>
                <a:spcPts val="2095"/>
              </a:lnSpc>
              <a:spcBef>
                <a:spcPct val="0"/>
              </a:spcBef>
            </a:pPr>
            <a:r>
              <a:rPr lang="en-US" sz="1496" u="sng">
                <a:solidFill>
                  <a:srgbClr val="000000"/>
                </a:solidFill>
                <a:latin typeface="Anonymous Pro Bold"/>
                <a:hlinkClick r:id="rId16" tooltip="https://www.br.vaio.com/notebook-vaio-fe15-intel-core-i5-10geracao-ssd-512gb-8gb-windows-11-home-tela-full-hd-156-cinza-escuro/p"/>
              </a:rPr>
              <a:t>site: https://www.br.vaio.com/notebook-vaio-fe15-intel-core-i5-10geracao-ssd-512gb-8gb-windows-11-home-tela-full-hd-156-cinza-escuro/p</a:t>
            </a:r>
          </a:p>
        </p:txBody>
      </p:sp>
      <p:sp>
        <p:nvSpPr>
          <p:cNvPr id="15" name="TextBox 15"/>
          <p:cNvSpPr txBox="1"/>
          <p:nvPr/>
        </p:nvSpPr>
        <p:spPr>
          <a:xfrm>
            <a:off x="3534255" y="8618475"/>
            <a:ext cx="3386674" cy="999369"/>
          </a:xfrm>
          <a:prstGeom prst="rect">
            <a:avLst/>
          </a:prstGeom>
        </p:spPr>
        <p:txBody>
          <a:bodyPr lIns="0" tIns="0" rIns="0" bIns="0" rtlCol="0" anchor="t">
            <a:spAutoFit/>
          </a:bodyPr>
          <a:lstStyle/>
          <a:p>
            <a:pPr marL="0" lvl="0" indent="0" algn="ctr">
              <a:lnSpc>
                <a:spcPts val="2666"/>
              </a:lnSpc>
              <a:spcBef>
                <a:spcPct val="0"/>
              </a:spcBef>
            </a:pPr>
            <a:r>
              <a:rPr lang="en-US" sz="1904" u="none" strike="noStrike">
                <a:solidFill>
                  <a:srgbClr val="000000"/>
                </a:solidFill>
                <a:latin typeface="Anonymous Pro Bold"/>
              </a:rPr>
              <a:t>O navegador de internet utilizado foi o Google Chrome</a:t>
            </a:r>
          </a:p>
        </p:txBody>
      </p:sp>
      <p:sp>
        <p:nvSpPr>
          <p:cNvPr id="16" name="Freeform 16"/>
          <p:cNvSpPr/>
          <p:nvPr/>
        </p:nvSpPr>
        <p:spPr>
          <a:xfrm>
            <a:off x="12936090" y="6503248"/>
            <a:ext cx="4323210" cy="2815490"/>
          </a:xfrm>
          <a:custGeom>
            <a:avLst/>
            <a:gdLst/>
            <a:ahLst/>
            <a:cxnLst/>
            <a:rect l="l" t="t" r="r" b="b"/>
            <a:pathLst>
              <a:path w="4323210" h="2815490">
                <a:moveTo>
                  <a:pt x="0" y="0"/>
                </a:moveTo>
                <a:lnTo>
                  <a:pt x="4323210" y="0"/>
                </a:lnTo>
                <a:lnTo>
                  <a:pt x="4323210" y="2815490"/>
                </a:lnTo>
                <a:lnTo>
                  <a:pt x="0" y="281549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9885" y="5529577"/>
            <a:ext cx="4243165" cy="5143500"/>
          </a:xfrm>
          <a:custGeom>
            <a:avLst/>
            <a:gdLst/>
            <a:ahLst/>
            <a:cxnLst/>
            <a:rect l="l" t="t" r="r" b="b"/>
            <a:pathLst>
              <a:path w="4243165" h="5143500">
                <a:moveTo>
                  <a:pt x="0" y="0"/>
                </a:moveTo>
                <a:lnTo>
                  <a:pt x="4243165" y="0"/>
                </a:lnTo>
                <a:lnTo>
                  <a:pt x="4243165" y="5143500"/>
                </a:lnTo>
                <a:lnTo>
                  <a:pt x="0" y="5143500"/>
                </a:lnTo>
                <a:lnTo>
                  <a:pt x="0" y="0"/>
                </a:lnTo>
                <a:close/>
              </a:path>
            </a:pathLst>
          </a:custGeom>
          <a:blipFill>
            <a:blip r:embed="rId2"/>
            <a:stretch>
              <a:fillRect/>
            </a:stretch>
          </a:blipFill>
        </p:spPr>
        <p:txBody>
          <a:bodyPr/>
          <a:lstStyle/>
          <a:p>
            <a:endParaRPr lang="pt-BR"/>
          </a:p>
        </p:txBody>
      </p:sp>
      <p:sp>
        <p:nvSpPr>
          <p:cNvPr id="3" name="Freeform 3"/>
          <p:cNvSpPr/>
          <p:nvPr/>
        </p:nvSpPr>
        <p:spPr>
          <a:xfrm rot="-5941588">
            <a:off x="-97769" y="-209734"/>
            <a:ext cx="1630999" cy="1814742"/>
          </a:xfrm>
          <a:custGeom>
            <a:avLst/>
            <a:gdLst/>
            <a:ahLst/>
            <a:cxnLst/>
            <a:rect l="l" t="t" r="r" b="b"/>
            <a:pathLst>
              <a:path w="1630999" h="1814742">
                <a:moveTo>
                  <a:pt x="0" y="0"/>
                </a:moveTo>
                <a:lnTo>
                  <a:pt x="1630999" y="0"/>
                </a:lnTo>
                <a:lnTo>
                  <a:pt x="1630999" y="1814742"/>
                </a:lnTo>
                <a:lnTo>
                  <a:pt x="0" y="1814742"/>
                </a:lnTo>
                <a:lnTo>
                  <a:pt x="0" y="0"/>
                </a:lnTo>
                <a:close/>
              </a:path>
            </a:pathLst>
          </a:custGeom>
          <a:blipFill>
            <a:blip r:embed="rId3"/>
            <a:stretch>
              <a:fillRect/>
            </a:stretch>
          </a:blipFill>
        </p:spPr>
        <p:txBody>
          <a:bodyPr/>
          <a:lstStyle/>
          <a:p>
            <a:endParaRPr lang="pt-BR"/>
          </a:p>
        </p:txBody>
      </p:sp>
      <p:sp>
        <p:nvSpPr>
          <p:cNvPr id="4" name="Freeform 4"/>
          <p:cNvSpPr/>
          <p:nvPr/>
        </p:nvSpPr>
        <p:spPr>
          <a:xfrm rot="-1865315">
            <a:off x="17071909" y="9320270"/>
            <a:ext cx="1256603" cy="1398168"/>
          </a:xfrm>
          <a:custGeom>
            <a:avLst/>
            <a:gdLst/>
            <a:ahLst/>
            <a:cxnLst/>
            <a:rect l="l" t="t" r="r" b="b"/>
            <a:pathLst>
              <a:path w="1256603" h="1398168">
                <a:moveTo>
                  <a:pt x="0" y="0"/>
                </a:moveTo>
                <a:lnTo>
                  <a:pt x="1256603" y="0"/>
                </a:lnTo>
                <a:lnTo>
                  <a:pt x="1256603" y="1398168"/>
                </a:lnTo>
                <a:lnTo>
                  <a:pt x="0" y="1398168"/>
                </a:lnTo>
                <a:lnTo>
                  <a:pt x="0" y="0"/>
                </a:lnTo>
                <a:close/>
              </a:path>
            </a:pathLst>
          </a:custGeom>
          <a:blipFill>
            <a:blip r:embed="rId3"/>
            <a:stretch>
              <a:fillRect/>
            </a:stretch>
          </a:blipFill>
        </p:spPr>
        <p:txBody>
          <a:bodyPr/>
          <a:lstStyle/>
          <a:p>
            <a:endParaRPr lang="pt-BR"/>
          </a:p>
        </p:txBody>
      </p:sp>
      <p:sp>
        <p:nvSpPr>
          <p:cNvPr id="5" name="Freeform 5"/>
          <p:cNvSpPr/>
          <p:nvPr/>
        </p:nvSpPr>
        <p:spPr>
          <a:xfrm>
            <a:off x="14849460" y="8814363"/>
            <a:ext cx="1806916" cy="1472637"/>
          </a:xfrm>
          <a:custGeom>
            <a:avLst/>
            <a:gdLst/>
            <a:ahLst/>
            <a:cxnLst/>
            <a:rect l="l" t="t" r="r" b="b"/>
            <a:pathLst>
              <a:path w="1806916" h="1472637">
                <a:moveTo>
                  <a:pt x="0" y="0"/>
                </a:moveTo>
                <a:lnTo>
                  <a:pt x="1806917" y="0"/>
                </a:lnTo>
                <a:lnTo>
                  <a:pt x="1806917" y="1472637"/>
                </a:lnTo>
                <a:lnTo>
                  <a:pt x="0" y="14726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6" name="Freeform 6"/>
          <p:cNvSpPr/>
          <p:nvPr/>
        </p:nvSpPr>
        <p:spPr>
          <a:xfrm>
            <a:off x="16801171" y="0"/>
            <a:ext cx="1337757" cy="1431452"/>
          </a:xfrm>
          <a:custGeom>
            <a:avLst/>
            <a:gdLst/>
            <a:ahLst/>
            <a:cxnLst/>
            <a:rect l="l" t="t" r="r" b="b"/>
            <a:pathLst>
              <a:path w="1337757" h="1431452">
                <a:moveTo>
                  <a:pt x="0" y="0"/>
                </a:moveTo>
                <a:lnTo>
                  <a:pt x="1337757" y="0"/>
                </a:lnTo>
                <a:lnTo>
                  <a:pt x="1337757" y="1431452"/>
                </a:lnTo>
                <a:lnTo>
                  <a:pt x="0" y="14314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7" name="TextBox 7"/>
          <p:cNvSpPr txBox="1"/>
          <p:nvPr/>
        </p:nvSpPr>
        <p:spPr>
          <a:xfrm>
            <a:off x="1984944" y="1815295"/>
            <a:ext cx="14671433" cy="7870906"/>
          </a:xfrm>
          <a:prstGeom prst="rect">
            <a:avLst/>
          </a:prstGeom>
        </p:spPr>
        <p:txBody>
          <a:bodyPr lIns="0" tIns="0" rIns="0" bIns="0" rtlCol="0" anchor="t">
            <a:spAutoFit/>
          </a:bodyPr>
          <a:lstStyle/>
          <a:p>
            <a:pPr algn="ctr">
              <a:lnSpc>
                <a:spcPts val="3495"/>
              </a:lnSpc>
            </a:pPr>
            <a:r>
              <a:rPr lang="en-US" sz="2496">
                <a:solidFill>
                  <a:srgbClr val="000000"/>
                </a:solidFill>
                <a:latin typeface="Anonymous Pro Bold"/>
              </a:rPr>
              <a:t>Marca: Samsung </a:t>
            </a:r>
          </a:p>
          <a:p>
            <a:pPr algn="ctr">
              <a:lnSpc>
                <a:spcPts val="3495"/>
              </a:lnSpc>
            </a:pPr>
            <a:r>
              <a:rPr lang="en-US" sz="2496">
                <a:solidFill>
                  <a:srgbClr val="000000"/>
                </a:solidFill>
                <a:latin typeface="Anonymous Pro Bold"/>
              </a:rPr>
              <a:t>Especificações Técnicas:</a:t>
            </a:r>
          </a:p>
          <a:p>
            <a:pPr algn="ctr">
              <a:lnSpc>
                <a:spcPts val="3495"/>
              </a:lnSpc>
            </a:pPr>
            <a:r>
              <a:rPr lang="en-US" sz="2496">
                <a:solidFill>
                  <a:srgbClr val="000000"/>
                </a:solidFill>
                <a:latin typeface="Anonymous Pro Bold"/>
              </a:rPr>
              <a:t>Sistema Operativo: Android</a:t>
            </a:r>
          </a:p>
          <a:p>
            <a:pPr algn="ctr">
              <a:lnSpc>
                <a:spcPts val="3495"/>
              </a:lnSpc>
            </a:pPr>
            <a:r>
              <a:rPr lang="en-US" sz="2496">
                <a:solidFill>
                  <a:srgbClr val="000000"/>
                </a:solidFill>
                <a:latin typeface="Anonymous Pro Bold"/>
              </a:rPr>
              <a:t>Processador: 2 GHz, 1.8 GHz, Octa-Core</a:t>
            </a:r>
          </a:p>
          <a:p>
            <a:pPr algn="ctr">
              <a:lnSpc>
                <a:spcPts val="3495"/>
              </a:lnSpc>
            </a:pPr>
            <a:r>
              <a:rPr lang="en-US" sz="2496">
                <a:solidFill>
                  <a:srgbClr val="000000"/>
                </a:solidFill>
                <a:latin typeface="Anonymous Pro Bold"/>
              </a:rPr>
              <a:t>Ecrã: 162.3mm (6.4" retângulo completo) / 158.9mm (6.3" cantos arredondados)</a:t>
            </a:r>
          </a:p>
          <a:p>
            <a:pPr algn="ctr">
              <a:lnSpc>
                <a:spcPts val="3495"/>
              </a:lnSpc>
            </a:pPr>
            <a:r>
              <a:rPr lang="en-US" sz="2496">
                <a:solidFill>
                  <a:srgbClr val="000000"/>
                </a:solidFill>
                <a:latin typeface="Anonymous Pro Bold"/>
              </a:rPr>
              <a:t> Resolução: 720 x 1600 (HD+), Super AMOLED</a:t>
            </a:r>
          </a:p>
          <a:p>
            <a:pPr algn="ctr">
              <a:lnSpc>
                <a:spcPts val="3495"/>
              </a:lnSpc>
            </a:pPr>
            <a:r>
              <a:rPr lang="en-US" sz="2496">
                <a:solidFill>
                  <a:srgbClr val="000000"/>
                </a:solidFill>
                <a:latin typeface="Anonymous Pro Bold"/>
              </a:rPr>
              <a:t>Número de Cores: 16M</a:t>
            </a:r>
          </a:p>
          <a:p>
            <a:pPr algn="ctr">
              <a:lnSpc>
                <a:spcPts val="3495"/>
              </a:lnSpc>
            </a:pPr>
            <a:r>
              <a:rPr lang="en-US" sz="2496">
                <a:solidFill>
                  <a:srgbClr val="000000"/>
                </a:solidFill>
                <a:latin typeface="Anonymous Pro Bold"/>
              </a:rPr>
              <a:t>Armazenamento/Memória: Memória (GB)4, Armazenamento (GB)128</a:t>
            </a:r>
          </a:p>
          <a:p>
            <a:pPr algn="ctr">
              <a:lnSpc>
                <a:spcPts val="3495"/>
              </a:lnSpc>
            </a:pPr>
            <a:r>
              <a:rPr lang="en-US" sz="2496">
                <a:solidFill>
                  <a:srgbClr val="000000"/>
                </a:solidFill>
                <a:latin typeface="Anonymous Pro Bold"/>
              </a:rPr>
              <a:t> Armazenamento disponível (GB)103.6</a:t>
            </a:r>
          </a:p>
          <a:p>
            <a:pPr algn="ctr">
              <a:lnSpc>
                <a:spcPts val="3495"/>
              </a:lnSpc>
            </a:pPr>
            <a:r>
              <a:rPr lang="en-US" sz="2496">
                <a:solidFill>
                  <a:srgbClr val="000000"/>
                </a:solidFill>
                <a:latin typeface="Anonymous Pro Bold"/>
              </a:rPr>
              <a:t>Dimensões: Dimensões (AxLxP, mm)159.3 x 73.6 x 8.4</a:t>
            </a:r>
          </a:p>
          <a:p>
            <a:pPr algn="ctr">
              <a:lnSpc>
                <a:spcPts val="3495"/>
              </a:lnSpc>
            </a:pPr>
            <a:endParaRPr lang="en-US" sz="2496">
              <a:solidFill>
                <a:srgbClr val="000000"/>
              </a:solidFill>
              <a:latin typeface="Anonymous Pro Bold"/>
            </a:endParaRPr>
          </a:p>
          <a:p>
            <a:pPr algn="ctr">
              <a:lnSpc>
                <a:spcPts val="3495"/>
              </a:lnSpc>
            </a:pPr>
            <a:endParaRPr lang="en-US" sz="2496">
              <a:solidFill>
                <a:srgbClr val="000000"/>
              </a:solidFill>
              <a:latin typeface="Anonymous Pro Bold"/>
            </a:endParaRPr>
          </a:p>
          <a:p>
            <a:pPr algn="ctr">
              <a:lnSpc>
                <a:spcPts val="3495"/>
              </a:lnSpc>
            </a:pPr>
            <a:endParaRPr lang="en-US" sz="2496">
              <a:solidFill>
                <a:srgbClr val="000000"/>
              </a:solidFill>
              <a:latin typeface="Anonymous Pro Bold"/>
            </a:endParaRPr>
          </a:p>
          <a:p>
            <a:pPr algn="ctr">
              <a:lnSpc>
                <a:spcPts val="3495"/>
              </a:lnSpc>
            </a:pPr>
            <a:endParaRPr lang="en-US" sz="2496">
              <a:solidFill>
                <a:srgbClr val="000000"/>
              </a:solidFill>
              <a:latin typeface="Anonymous Pro Bold"/>
            </a:endParaRPr>
          </a:p>
          <a:p>
            <a:pPr algn="ctr">
              <a:lnSpc>
                <a:spcPts val="3495"/>
              </a:lnSpc>
            </a:pPr>
            <a:endParaRPr lang="en-US" sz="2496">
              <a:solidFill>
                <a:srgbClr val="000000"/>
              </a:solidFill>
              <a:latin typeface="Anonymous Pro Bold"/>
            </a:endParaRPr>
          </a:p>
          <a:p>
            <a:pPr marL="0" lvl="0" indent="0" algn="ctr">
              <a:lnSpc>
                <a:spcPts val="3495"/>
              </a:lnSpc>
              <a:spcBef>
                <a:spcPct val="0"/>
              </a:spcBef>
            </a:pPr>
            <a:endParaRPr lang="en-US" sz="2496">
              <a:solidFill>
                <a:srgbClr val="000000"/>
              </a:solidFill>
              <a:latin typeface="Anonymous Pro Bold"/>
            </a:endParaRPr>
          </a:p>
          <a:p>
            <a:pPr marL="0" lvl="0" indent="0" algn="ctr">
              <a:lnSpc>
                <a:spcPts val="3495"/>
              </a:lnSpc>
              <a:spcBef>
                <a:spcPct val="0"/>
              </a:spcBef>
            </a:pPr>
            <a:endParaRPr lang="en-US" sz="2496">
              <a:solidFill>
                <a:srgbClr val="000000"/>
              </a:solidFill>
              <a:latin typeface="Anonymous Pro Bold"/>
            </a:endParaRPr>
          </a:p>
          <a:p>
            <a:pPr marL="0" lvl="0" indent="0" algn="ctr">
              <a:lnSpc>
                <a:spcPts val="3495"/>
              </a:lnSpc>
              <a:spcBef>
                <a:spcPct val="0"/>
              </a:spcBef>
            </a:pPr>
            <a:endParaRPr lang="en-US" sz="2496">
              <a:solidFill>
                <a:srgbClr val="000000"/>
              </a:solidFill>
              <a:latin typeface="Anonymous Pro Bold"/>
            </a:endParaRPr>
          </a:p>
        </p:txBody>
      </p:sp>
      <p:sp>
        <p:nvSpPr>
          <p:cNvPr id="8" name="Freeform 8"/>
          <p:cNvSpPr/>
          <p:nvPr/>
        </p:nvSpPr>
        <p:spPr>
          <a:xfrm>
            <a:off x="10378694" y="6812964"/>
            <a:ext cx="2668295" cy="2873237"/>
          </a:xfrm>
          <a:custGeom>
            <a:avLst/>
            <a:gdLst/>
            <a:ahLst/>
            <a:cxnLst/>
            <a:rect l="l" t="t" r="r" b="b"/>
            <a:pathLst>
              <a:path w="2668295" h="2873237">
                <a:moveTo>
                  <a:pt x="0" y="0"/>
                </a:moveTo>
                <a:lnTo>
                  <a:pt x="2668295" y="0"/>
                </a:lnTo>
                <a:lnTo>
                  <a:pt x="2668295" y="2873237"/>
                </a:lnTo>
                <a:lnTo>
                  <a:pt x="0" y="2873237"/>
                </a:lnTo>
                <a:lnTo>
                  <a:pt x="0" y="0"/>
                </a:lnTo>
                <a:close/>
              </a:path>
            </a:pathLst>
          </a:custGeom>
          <a:blipFill>
            <a:blip r:embed="rId8"/>
            <a:stretch>
              <a:fillRect l="-3840" r="-3840"/>
            </a:stretch>
          </a:blipFill>
        </p:spPr>
        <p:txBody>
          <a:bodyPr/>
          <a:lstStyle/>
          <a:p>
            <a:endParaRPr lang="pt-BR"/>
          </a:p>
        </p:txBody>
      </p:sp>
      <p:sp>
        <p:nvSpPr>
          <p:cNvPr id="9" name="Freeform 9"/>
          <p:cNvSpPr/>
          <p:nvPr/>
        </p:nvSpPr>
        <p:spPr>
          <a:xfrm>
            <a:off x="6692049" y="6532504"/>
            <a:ext cx="2176128" cy="1088064"/>
          </a:xfrm>
          <a:custGeom>
            <a:avLst/>
            <a:gdLst/>
            <a:ahLst/>
            <a:cxnLst/>
            <a:rect l="l" t="t" r="r" b="b"/>
            <a:pathLst>
              <a:path w="2176128" h="1088064">
                <a:moveTo>
                  <a:pt x="0" y="0"/>
                </a:moveTo>
                <a:lnTo>
                  <a:pt x="2176129" y="0"/>
                </a:lnTo>
                <a:lnTo>
                  <a:pt x="2176129" y="1088065"/>
                </a:lnTo>
                <a:lnTo>
                  <a:pt x="0" y="1088065"/>
                </a:lnTo>
                <a:lnTo>
                  <a:pt x="0" y="0"/>
                </a:lnTo>
                <a:close/>
              </a:path>
            </a:pathLst>
          </a:custGeom>
          <a:blipFill>
            <a:blip r:embed="rId9"/>
            <a:stretch>
              <a:fillRect/>
            </a:stretch>
          </a:blipFill>
        </p:spPr>
        <p:txBody>
          <a:bodyPr/>
          <a:lstStyle/>
          <a:p>
            <a:endParaRPr lang="pt-BR"/>
          </a:p>
        </p:txBody>
      </p:sp>
      <p:sp>
        <p:nvSpPr>
          <p:cNvPr id="10" name="TextBox 10"/>
          <p:cNvSpPr txBox="1"/>
          <p:nvPr/>
        </p:nvSpPr>
        <p:spPr>
          <a:xfrm>
            <a:off x="13452082" y="7454918"/>
            <a:ext cx="3269607" cy="1065581"/>
          </a:xfrm>
          <a:prstGeom prst="rect">
            <a:avLst/>
          </a:prstGeom>
        </p:spPr>
        <p:txBody>
          <a:bodyPr lIns="0" tIns="0" rIns="0" bIns="0" rtlCol="0" anchor="t">
            <a:spAutoFit/>
          </a:bodyPr>
          <a:lstStyle/>
          <a:p>
            <a:pPr algn="ctr">
              <a:lnSpc>
                <a:spcPts val="2167"/>
              </a:lnSpc>
              <a:spcBef>
                <a:spcPct val="0"/>
              </a:spcBef>
            </a:pPr>
            <a:r>
              <a:rPr lang="en-US" sz="1547">
                <a:solidFill>
                  <a:srgbClr val="000000"/>
                </a:solidFill>
                <a:latin typeface="Anonymous Pro Bold"/>
              </a:rPr>
              <a:t>site: </a:t>
            </a:r>
            <a:r>
              <a:rPr lang="en-US" sz="1547" u="sng">
                <a:solidFill>
                  <a:srgbClr val="000000"/>
                </a:solidFill>
                <a:latin typeface="Anonymous Pro Bold"/>
                <a:hlinkClick r:id="rId10" tooltip="https://www.samsung.com/pt/smartphones/galaxy-a/galaxy-a22-violet-128gb-sm-a225flvgeub/"/>
              </a:rPr>
              <a:t>https://www.samsung.com/pt/smartphones/galaxy-a/galaxy-a22-violet-128gb-sm-a225flvgeub/</a:t>
            </a:r>
          </a:p>
        </p:txBody>
      </p:sp>
      <p:sp>
        <p:nvSpPr>
          <p:cNvPr id="11" name="Freeform 11"/>
          <p:cNvSpPr/>
          <p:nvPr/>
        </p:nvSpPr>
        <p:spPr>
          <a:xfrm rot="-4423557" flipH="1" flipV="1">
            <a:off x="6025851" y="7077031"/>
            <a:ext cx="1332397" cy="376402"/>
          </a:xfrm>
          <a:custGeom>
            <a:avLst/>
            <a:gdLst/>
            <a:ahLst/>
            <a:cxnLst/>
            <a:rect l="l" t="t" r="r" b="b"/>
            <a:pathLst>
              <a:path w="1332397" h="376402">
                <a:moveTo>
                  <a:pt x="1332397" y="376403"/>
                </a:moveTo>
                <a:lnTo>
                  <a:pt x="0" y="376403"/>
                </a:lnTo>
                <a:lnTo>
                  <a:pt x="0" y="0"/>
                </a:lnTo>
                <a:lnTo>
                  <a:pt x="1332397" y="0"/>
                </a:lnTo>
                <a:lnTo>
                  <a:pt x="1332397" y="376403"/>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pt-BR"/>
          </a:p>
        </p:txBody>
      </p:sp>
      <p:sp>
        <p:nvSpPr>
          <p:cNvPr id="12" name="Freeform 12"/>
          <p:cNvSpPr/>
          <p:nvPr/>
        </p:nvSpPr>
        <p:spPr>
          <a:xfrm flipH="1">
            <a:off x="12727098" y="6145489"/>
            <a:ext cx="1319344" cy="976314"/>
          </a:xfrm>
          <a:custGeom>
            <a:avLst/>
            <a:gdLst/>
            <a:ahLst/>
            <a:cxnLst/>
            <a:rect l="l" t="t" r="r" b="b"/>
            <a:pathLst>
              <a:path w="1319344" h="976314">
                <a:moveTo>
                  <a:pt x="1319344" y="0"/>
                </a:moveTo>
                <a:lnTo>
                  <a:pt x="0" y="0"/>
                </a:lnTo>
                <a:lnTo>
                  <a:pt x="0" y="976314"/>
                </a:lnTo>
                <a:lnTo>
                  <a:pt x="1319344" y="976314"/>
                </a:lnTo>
                <a:lnTo>
                  <a:pt x="131934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pt-BR"/>
          </a:p>
        </p:txBody>
      </p:sp>
      <p:sp>
        <p:nvSpPr>
          <p:cNvPr id="13" name="Freeform 13"/>
          <p:cNvSpPr/>
          <p:nvPr/>
        </p:nvSpPr>
        <p:spPr>
          <a:xfrm>
            <a:off x="13253804" y="6870711"/>
            <a:ext cx="3666164" cy="2387589"/>
          </a:xfrm>
          <a:custGeom>
            <a:avLst/>
            <a:gdLst/>
            <a:ahLst/>
            <a:cxnLst/>
            <a:rect l="l" t="t" r="r" b="b"/>
            <a:pathLst>
              <a:path w="3666164" h="2387589">
                <a:moveTo>
                  <a:pt x="0" y="0"/>
                </a:moveTo>
                <a:lnTo>
                  <a:pt x="3666164" y="0"/>
                </a:lnTo>
                <a:lnTo>
                  <a:pt x="3666164" y="2387589"/>
                </a:lnTo>
                <a:lnTo>
                  <a:pt x="0" y="238758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pt-BR"/>
          </a:p>
        </p:txBody>
      </p:sp>
      <p:sp>
        <p:nvSpPr>
          <p:cNvPr id="14" name="Freeform 14"/>
          <p:cNvSpPr/>
          <p:nvPr/>
        </p:nvSpPr>
        <p:spPr>
          <a:xfrm>
            <a:off x="4977479" y="7957478"/>
            <a:ext cx="4938449" cy="2253025"/>
          </a:xfrm>
          <a:custGeom>
            <a:avLst/>
            <a:gdLst/>
            <a:ahLst/>
            <a:cxnLst/>
            <a:rect l="l" t="t" r="r" b="b"/>
            <a:pathLst>
              <a:path w="4938449" h="2253025">
                <a:moveTo>
                  <a:pt x="0" y="0"/>
                </a:moveTo>
                <a:lnTo>
                  <a:pt x="4938449" y="0"/>
                </a:lnTo>
                <a:lnTo>
                  <a:pt x="4938449" y="2253025"/>
                </a:lnTo>
                <a:lnTo>
                  <a:pt x="0" y="225302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pt-BR"/>
          </a:p>
        </p:txBody>
      </p:sp>
      <p:sp>
        <p:nvSpPr>
          <p:cNvPr id="15" name="TextBox 15"/>
          <p:cNvSpPr txBox="1"/>
          <p:nvPr/>
        </p:nvSpPr>
        <p:spPr>
          <a:xfrm>
            <a:off x="3019361" y="431718"/>
            <a:ext cx="12249278" cy="596982"/>
          </a:xfrm>
          <a:prstGeom prst="rect">
            <a:avLst/>
          </a:prstGeom>
        </p:spPr>
        <p:txBody>
          <a:bodyPr lIns="0" tIns="0" rIns="0" bIns="0" rtlCol="0" anchor="t">
            <a:spAutoFit/>
          </a:bodyPr>
          <a:lstStyle/>
          <a:p>
            <a:pPr marL="754956" lvl="1" indent="-377478" algn="ctr">
              <a:lnSpc>
                <a:spcPts val="4895"/>
              </a:lnSpc>
              <a:buFont typeface="Arial"/>
              <a:buChar char="•"/>
            </a:pPr>
            <a:r>
              <a:rPr lang="en-US" sz="3496">
                <a:solidFill>
                  <a:srgbClr val="000000"/>
                </a:solidFill>
                <a:latin typeface="Anonymous Pro Bold"/>
              </a:rPr>
              <a:t>Equipamentos utilizados nos testes: Mobile</a:t>
            </a:r>
          </a:p>
        </p:txBody>
      </p:sp>
      <p:sp>
        <p:nvSpPr>
          <p:cNvPr id="16" name="TextBox 16"/>
          <p:cNvSpPr txBox="1"/>
          <p:nvPr/>
        </p:nvSpPr>
        <p:spPr>
          <a:xfrm>
            <a:off x="4853469" y="8630247"/>
            <a:ext cx="5221199" cy="1218007"/>
          </a:xfrm>
          <a:prstGeom prst="rect">
            <a:avLst/>
          </a:prstGeom>
        </p:spPr>
        <p:txBody>
          <a:bodyPr lIns="0" tIns="0" rIns="0" bIns="0" rtlCol="0" anchor="t">
            <a:spAutoFit/>
          </a:bodyPr>
          <a:lstStyle/>
          <a:p>
            <a:pPr algn="ctr">
              <a:lnSpc>
                <a:spcPts val="2441"/>
              </a:lnSpc>
              <a:spcBef>
                <a:spcPct val="0"/>
              </a:spcBef>
            </a:pPr>
            <a:r>
              <a:rPr lang="en-US" sz="1744">
                <a:solidFill>
                  <a:srgbClr val="000000"/>
                </a:solidFill>
                <a:latin typeface="Anonymous Pro Bold"/>
              </a:rPr>
              <a:t>Para o teste em mobile, foi utilizado o aplicativo da Crunchyroll para mobile. O app pode ser facilmente encontrado na PlayStore.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A9F9">
                <a:alpha val="100000"/>
              </a:srgbClr>
            </a:gs>
            <a:gs pos="50000">
              <a:srgbClr val="FFC5A9">
                <a:alpha val="100000"/>
              </a:srgbClr>
            </a:gs>
            <a:gs pos="100000">
              <a:srgbClr val="F16C2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5709" y="183943"/>
            <a:ext cx="1159207" cy="1159207"/>
          </a:xfrm>
          <a:custGeom>
            <a:avLst/>
            <a:gdLst/>
            <a:ahLst/>
            <a:cxnLst/>
            <a:rect l="l" t="t" r="r" b="b"/>
            <a:pathLst>
              <a:path w="1159207" h="1159207">
                <a:moveTo>
                  <a:pt x="0" y="0"/>
                </a:moveTo>
                <a:lnTo>
                  <a:pt x="1159207" y="0"/>
                </a:lnTo>
                <a:lnTo>
                  <a:pt x="1159207" y="1159207"/>
                </a:lnTo>
                <a:lnTo>
                  <a:pt x="0" y="1159207"/>
                </a:lnTo>
                <a:lnTo>
                  <a:pt x="0" y="0"/>
                </a:lnTo>
                <a:close/>
              </a:path>
            </a:pathLst>
          </a:custGeom>
          <a:blipFill>
            <a:blip r:embed="rId2"/>
            <a:stretch>
              <a:fillRect/>
            </a:stretch>
          </a:blipFill>
        </p:spPr>
        <p:txBody>
          <a:bodyPr/>
          <a:lstStyle/>
          <a:p>
            <a:endParaRPr lang="pt-BR"/>
          </a:p>
        </p:txBody>
      </p:sp>
      <p:sp>
        <p:nvSpPr>
          <p:cNvPr id="3" name="Freeform 3"/>
          <p:cNvSpPr/>
          <p:nvPr/>
        </p:nvSpPr>
        <p:spPr>
          <a:xfrm flipH="1">
            <a:off x="-696332" y="6520327"/>
            <a:ext cx="3956374" cy="3956374"/>
          </a:xfrm>
          <a:custGeom>
            <a:avLst/>
            <a:gdLst/>
            <a:ahLst/>
            <a:cxnLst/>
            <a:rect l="l" t="t" r="r" b="b"/>
            <a:pathLst>
              <a:path w="3956374" h="3956374">
                <a:moveTo>
                  <a:pt x="3956373" y="0"/>
                </a:moveTo>
                <a:lnTo>
                  <a:pt x="0" y="0"/>
                </a:lnTo>
                <a:lnTo>
                  <a:pt x="0" y="3956374"/>
                </a:lnTo>
                <a:lnTo>
                  <a:pt x="3956373" y="3956374"/>
                </a:lnTo>
                <a:lnTo>
                  <a:pt x="3956373" y="0"/>
                </a:lnTo>
                <a:close/>
              </a:path>
            </a:pathLst>
          </a:custGeom>
          <a:blipFill>
            <a:blip r:embed="rId3"/>
            <a:stretch>
              <a:fillRect/>
            </a:stretch>
          </a:blipFill>
        </p:spPr>
        <p:txBody>
          <a:bodyPr/>
          <a:lstStyle/>
          <a:p>
            <a:endParaRPr lang="pt-BR"/>
          </a:p>
        </p:txBody>
      </p:sp>
      <p:sp>
        <p:nvSpPr>
          <p:cNvPr id="4" name="Freeform 4"/>
          <p:cNvSpPr/>
          <p:nvPr/>
        </p:nvSpPr>
        <p:spPr>
          <a:xfrm>
            <a:off x="16230370" y="8941207"/>
            <a:ext cx="1669993" cy="998960"/>
          </a:xfrm>
          <a:custGeom>
            <a:avLst/>
            <a:gdLst/>
            <a:ahLst/>
            <a:cxnLst/>
            <a:rect l="l" t="t" r="r" b="b"/>
            <a:pathLst>
              <a:path w="1669993" h="998960">
                <a:moveTo>
                  <a:pt x="0" y="0"/>
                </a:moveTo>
                <a:lnTo>
                  <a:pt x="1669994" y="0"/>
                </a:lnTo>
                <a:lnTo>
                  <a:pt x="1669994" y="998960"/>
                </a:lnTo>
                <a:lnTo>
                  <a:pt x="0" y="9989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a:off x="16230370" y="8388837"/>
            <a:ext cx="1361208" cy="1366176"/>
          </a:xfrm>
          <a:custGeom>
            <a:avLst/>
            <a:gdLst/>
            <a:ahLst/>
            <a:cxnLst/>
            <a:rect l="l" t="t" r="r" b="b"/>
            <a:pathLst>
              <a:path w="1361208" h="1366176">
                <a:moveTo>
                  <a:pt x="0" y="0"/>
                </a:moveTo>
                <a:lnTo>
                  <a:pt x="1361209" y="0"/>
                </a:lnTo>
                <a:lnTo>
                  <a:pt x="1361209" y="1366176"/>
                </a:lnTo>
                <a:lnTo>
                  <a:pt x="0" y="1366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6" name="Freeform 6"/>
          <p:cNvSpPr/>
          <p:nvPr/>
        </p:nvSpPr>
        <p:spPr>
          <a:xfrm>
            <a:off x="10790639" y="-62397"/>
            <a:ext cx="807308" cy="848986"/>
          </a:xfrm>
          <a:custGeom>
            <a:avLst/>
            <a:gdLst/>
            <a:ahLst/>
            <a:cxnLst/>
            <a:rect l="l" t="t" r="r" b="b"/>
            <a:pathLst>
              <a:path w="807308" h="848986">
                <a:moveTo>
                  <a:pt x="0" y="0"/>
                </a:moveTo>
                <a:lnTo>
                  <a:pt x="807308" y="0"/>
                </a:lnTo>
                <a:lnTo>
                  <a:pt x="807308" y="848985"/>
                </a:lnTo>
                <a:lnTo>
                  <a:pt x="0" y="8489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7" name="Freeform 7"/>
          <p:cNvSpPr/>
          <p:nvPr/>
        </p:nvSpPr>
        <p:spPr>
          <a:xfrm rot="517797" flipH="1">
            <a:off x="2022857" y="7607493"/>
            <a:ext cx="1011961" cy="1264951"/>
          </a:xfrm>
          <a:custGeom>
            <a:avLst/>
            <a:gdLst/>
            <a:ahLst/>
            <a:cxnLst/>
            <a:rect l="l" t="t" r="r" b="b"/>
            <a:pathLst>
              <a:path w="1011961" h="1264951">
                <a:moveTo>
                  <a:pt x="1011960" y="0"/>
                </a:moveTo>
                <a:lnTo>
                  <a:pt x="0" y="0"/>
                </a:lnTo>
                <a:lnTo>
                  <a:pt x="0" y="1264951"/>
                </a:lnTo>
                <a:lnTo>
                  <a:pt x="1011960" y="1264951"/>
                </a:lnTo>
                <a:lnTo>
                  <a:pt x="1011960" y="0"/>
                </a:lnTo>
                <a:close/>
              </a:path>
            </a:pathLst>
          </a:custGeom>
          <a:blipFill>
            <a:blip r:embed="rId10"/>
            <a:stretch>
              <a:fillRect/>
            </a:stretch>
          </a:blipFill>
        </p:spPr>
        <p:txBody>
          <a:bodyPr/>
          <a:lstStyle/>
          <a:p>
            <a:endParaRPr lang="pt-BR"/>
          </a:p>
        </p:txBody>
      </p:sp>
      <p:sp>
        <p:nvSpPr>
          <p:cNvPr id="8" name="Freeform 8"/>
          <p:cNvSpPr/>
          <p:nvPr/>
        </p:nvSpPr>
        <p:spPr>
          <a:xfrm>
            <a:off x="3441184" y="2500982"/>
            <a:ext cx="11968237" cy="5887855"/>
          </a:xfrm>
          <a:custGeom>
            <a:avLst/>
            <a:gdLst/>
            <a:ahLst/>
            <a:cxnLst/>
            <a:rect l="l" t="t" r="r" b="b"/>
            <a:pathLst>
              <a:path w="11968237" h="5887855">
                <a:moveTo>
                  <a:pt x="0" y="0"/>
                </a:moveTo>
                <a:lnTo>
                  <a:pt x="11968237" y="0"/>
                </a:lnTo>
                <a:lnTo>
                  <a:pt x="11968237" y="5887855"/>
                </a:lnTo>
                <a:lnTo>
                  <a:pt x="0" y="5887855"/>
                </a:lnTo>
                <a:lnTo>
                  <a:pt x="0" y="0"/>
                </a:lnTo>
                <a:close/>
              </a:path>
            </a:pathLst>
          </a:custGeom>
          <a:blipFill>
            <a:blip r:embed="rId11"/>
            <a:stretch>
              <a:fillRect l="-3239" r="-4384"/>
            </a:stretch>
          </a:blipFill>
        </p:spPr>
        <p:txBody>
          <a:bodyPr/>
          <a:lstStyle/>
          <a:p>
            <a:endParaRPr lang="pt-BR"/>
          </a:p>
        </p:txBody>
      </p:sp>
      <p:grpSp>
        <p:nvGrpSpPr>
          <p:cNvPr id="9" name="Group 9"/>
          <p:cNvGrpSpPr/>
          <p:nvPr/>
        </p:nvGrpSpPr>
        <p:grpSpPr>
          <a:xfrm>
            <a:off x="3829328" y="2557589"/>
            <a:ext cx="1457719" cy="497267"/>
            <a:chOff x="0" y="0"/>
            <a:chExt cx="383926" cy="130967"/>
          </a:xfrm>
        </p:grpSpPr>
        <p:sp>
          <p:nvSpPr>
            <p:cNvPr id="10" name="Freeform 10"/>
            <p:cNvSpPr/>
            <p:nvPr/>
          </p:nvSpPr>
          <p:spPr>
            <a:xfrm>
              <a:off x="0" y="0"/>
              <a:ext cx="383926" cy="130967"/>
            </a:xfrm>
            <a:custGeom>
              <a:avLst/>
              <a:gdLst/>
              <a:ahLst/>
              <a:cxnLst/>
              <a:rect l="l" t="t" r="r" b="b"/>
              <a:pathLst>
                <a:path w="383926" h="130967">
                  <a:moveTo>
                    <a:pt x="0" y="0"/>
                  </a:moveTo>
                  <a:lnTo>
                    <a:pt x="383926" y="0"/>
                  </a:lnTo>
                  <a:lnTo>
                    <a:pt x="383926" y="130967"/>
                  </a:lnTo>
                  <a:lnTo>
                    <a:pt x="0" y="130967"/>
                  </a:lnTo>
                  <a:close/>
                </a:path>
              </a:pathLst>
            </a:custGeom>
            <a:solidFill>
              <a:srgbClr val="000000">
                <a:alpha val="0"/>
              </a:srgbClr>
            </a:solidFill>
            <a:ln w="38100" cap="sq">
              <a:solidFill>
                <a:srgbClr val="FFDE59"/>
              </a:solidFill>
              <a:prstDash val="solid"/>
              <a:miter/>
            </a:ln>
          </p:spPr>
          <p:txBody>
            <a:bodyPr/>
            <a:lstStyle/>
            <a:p>
              <a:endParaRPr lang="pt-BR"/>
            </a:p>
          </p:txBody>
        </p:sp>
        <p:sp>
          <p:nvSpPr>
            <p:cNvPr id="11" name="TextBox 11"/>
            <p:cNvSpPr txBox="1"/>
            <p:nvPr/>
          </p:nvSpPr>
          <p:spPr>
            <a:xfrm>
              <a:off x="0" y="-47625"/>
              <a:ext cx="383926" cy="178592"/>
            </a:xfrm>
            <a:prstGeom prst="rect">
              <a:avLst/>
            </a:prstGeom>
          </p:spPr>
          <p:txBody>
            <a:bodyPr lIns="50800" tIns="50800" rIns="50800" bIns="50800" rtlCol="0" anchor="ctr"/>
            <a:lstStyle/>
            <a:p>
              <a:pPr algn="ctr">
                <a:lnSpc>
                  <a:spcPts val="3495"/>
                </a:lnSpc>
              </a:pPr>
              <a:endParaRPr/>
            </a:p>
          </p:txBody>
        </p:sp>
      </p:grpSp>
      <p:grpSp>
        <p:nvGrpSpPr>
          <p:cNvPr id="12" name="Group 12"/>
          <p:cNvGrpSpPr/>
          <p:nvPr/>
        </p:nvGrpSpPr>
        <p:grpSpPr>
          <a:xfrm>
            <a:off x="5391821" y="2614196"/>
            <a:ext cx="912386" cy="384053"/>
            <a:chOff x="0" y="0"/>
            <a:chExt cx="240299" cy="101150"/>
          </a:xfrm>
        </p:grpSpPr>
        <p:sp>
          <p:nvSpPr>
            <p:cNvPr id="13" name="Freeform 13"/>
            <p:cNvSpPr/>
            <p:nvPr/>
          </p:nvSpPr>
          <p:spPr>
            <a:xfrm>
              <a:off x="0" y="0"/>
              <a:ext cx="240299" cy="101150"/>
            </a:xfrm>
            <a:custGeom>
              <a:avLst/>
              <a:gdLst/>
              <a:ahLst/>
              <a:cxnLst/>
              <a:rect l="l" t="t" r="r" b="b"/>
              <a:pathLst>
                <a:path w="240299" h="101150">
                  <a:moveTo>
                    <a:pt x="0" y="0"/>
                  </a:moveTo>
                  <a:lnTo>
                    <a:pt x="240299" y="0"/>
                  </a:lnTo>
                  <a:lnTo>
                    <a:pt x="240299" y="101150"/>
                  </a:lnTo>
                  <a:lnTo>
                    <a:pt x="0" y="101150"/>
                  </a:lnTo>
                  <a:close/>
                </a:path>
              </a:pathLst>
            </a:custGeom>
            <a:solidFill>
              <a:srgbClr val="000000">
                <a:alpha val="0"/>
              </a:srgbClr>
            </a:solidFill>
            <a:ln w="38100" cap="sq">
              <a:gradFill>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prstDash val="solid"/>
              <a:miter/>
            </a:ln>
          </p:spPr>
          <p:txBody>
            <a:bodyPr/>
            <a:lstStyle/>
            <a:p>
              <a:endParaRPr lang="pt-BR"/>
            </a:p>
          </p:txBody>
        </p:sp>
        <p:sp>
          <p:nvSpPr>
            <p:cNvPr id="14" name="TextBox 14"/>
            <p:cNvSpPr txBox="1"/>
            <p:nvPr/>
          </p:nvSpPr>
          <p:spPr>
            <a:xfrm>
              <a:off x="0" y="-47625"/>
              <a:ext cx="240299" cy="148775"/>
            </a:xfrm>
            <a:prstGeom prst="rect">
              <a:avLst/>
            </a:prstGeom>
          </p:spPr>
          <p:txBody>
            <a:bodyPr lIns="50800" tIns="50800" rIns="50800" bIns="50800" rtlCol="0" anchor="ctr"/>
            <a:lstStyle/>
            <a:p>
              <a:pPr algn="ctr">
                <a:lnSpc>
                  <a:spcPts val="3495"/>
                </a:lnSpc>
              </a:pPr>
              <a:endParaRPr/>
            </a:p>
          </p:txBody>
        </p:sp>
      </p:grpSp>
      <p:grpSp>
        <p:nvGrpSpPr>
          <p:cNvPr id="15" name="Group 15"/>
          <p:cNvGrpSpPr/>
          <p:nvPr/>
        </p:nvGrpSpPr>
        <p:grpSpPr>
          <a:xfrm>
            <a:off x="6514649" y="2653382"/>
            <a:ext cx="674492" cy="344867"/>
            <a:chOff x="0" y="0"/>
            <a:chExt cx="177644" cy="90829"/>
          </a:xfrm>
        </p:grpSpPr>
        <p:sp>
          <p:nvSpPr>
            <p:cNvPr id="16" name="Freeform 16"/>
            <p:cNvSpPr/>
            <p:nvPr/>
          </p:nvSpPr>
          <p:spPr>
            <a:xfrm>
              <a:off x="0" y="0"/>
              <a:ext cx="177644" cy="90829"/>
            </a:xfrm>
            <a:custGeom>
              <a:avLst/>
              <a:gdLst/>
              <a:ahLst/>
              <a:cxnLst/>
              <a:rect l="l" t="t" r="r" b="b"/>
              <a:pathLst>
                <a:path w="177644" h="90829">
                  <a:moveTo>
                    <a:pt x="0" y="0"/>
                  </a:moveTo>
                  <a:lnTo>
                    <a:pt x="177644" y="0"/>
                  </a:lnTo>
                  <a:lnTo>
                    <a:pt x="177644" y="90829"/>
                  </a:lnTo>
                  <a:lnTo>
                    <a:pt x="0" y="90829"/>
                  </a:lnTo>
                  <a:close/>
                </a:path>
              </a:pathLst>
            </a:custGeom>
            <a:solidFill>
              <a:srgbClr val="000000">
                <a:alpha val="0"/>
              </a:srgbClr>
            </a:solidFill>
            <a:ln w="38100" cap="sq">
              <a:gradFill>
                <a:gsLst>
                  <a:gs pos="0">
                    <a:srgbClr val="FFA9F9">
                      <a:alpha val="100000"/>
                    </a:srgbClr>
                  </a:gs>
                  <a:gs pos="50000">
                    <a:srgbClr val="FFC5A9">
                      <a:alpha val="100000"/>
                    </a:srgbClr>
                  </a:gs>
                  <a:gs pos="100000">
                    <a:srgbClr val="F16C2B">
                      <a:alpha val="100000"/>
                    </a:srgbClr>
                  </a:gs>
                </a:gsLst>
                <a:lin ang="0"/>
              </a:gradFill>
              <a:prstDash val="solid"/>
              <a:miter/>
            </a:ln>
          </p:spPr>
          <p:txBody>
            <a:bodyPr/>
            <a:lstStyle/>
            <a:p>
              <a:endParaRPr lang="pt-BR"/>
            </a:p>
          </p:txBody>
        </p:sp>
        <p:sp>
          <p:nvSpPr>
            <p:cNvPr id="17" name="TextBox 17"/>
            <p:cNvSpPr txBox="1"/>
            <p:nvPr/>
          </p:nvSpPr>
          <p:spPr>
            <a:xfrm>
              <a:off x="0" y="-47625"/>
              <a:ext cx="177644" cy="138454"/>
            </a:xfrm>
            <a:prstGeom prst="rect">
              <a:avLst/>
            </a:prstGeom>
          </p:spPr>
          <p:txBody>
            <a:bodyPr lIns="50800" tIns="50800" rIns="50800" bIns="50800" rtlCol="0" anchor="ctr"/>
            <a:lstStyle/>
            <a:p>
              <a:pPr algn="ctr">
                <a:lnSpc>
                  <a:spcPts val="3495"/>
                </a:lnSpc>
              </a:pPr>
              <a:endParaRPr/>
            </a:p>
          </p:txBody>
        </p:sp>
      </p:grpSp>
      <p:grpSp>
        <p:nvGrpSpPr>
          <p:cNvPr id="18" name="Group 18"/>
          <p:cNvGrpSpPr/>
          <p:nvPr/>
        </p:nvGrpSpPr>
        <p:grpSpPr>
          <a:xfrm>
            <a:off x="7293916" y="2672975"/>
            <a:ext cx="538635" cy="305681"/>
            <a:chOff x="0" y="0"/>
            <a:chExt cx="141863" cy="80509"/>
          </a:xfrm>
        </p:grpSpPr>
        <p:sp>
          <p:nvSpPr>
            <p:cNvPr id="19" name="Freeform 19"/>
            <p:cNvSpPr/>
            <p:nvPr/>
          </p:nvSpPr>
          <p:spPr>
            <a:xfrm>
              <a:off x="0" y="0"/>
              <a:ext cx="141863" cy="80509"/>
            </a:xfrm>
            <a:custGeom>
              <a:avLst/>
              <a:gdLst/>
              <a:ahLst/>
              <a:cxnLst/>
              <a:rect l="l" t="t" r="r" b="b"/>
              <a:pathLst>
                <a:path w="141863" h="80509">
                  <a:moveTo>
                    <a:pt x="0" y="0"/>
                  </a:moveTo>
                  <a:lnTo>
                    <a:pt x="141863" y="0"/>
                  </a:lnTo>
                  <a:lnTo>
                    <a:pt x="141863" y="80509"/>
                  </a:lnTo>
                  <a:lnTo>
                    <a:pt x="0" y="80509"/>
                  </a:lnTo>
                  <a:close/>
                </a:path>
              </a:pathLst>
            </a:custGeom>
            <a:solidFill>
              <a:srgbClr val="000000">
                <a:alpha val="0"/>
              </a:srgbClr>
            </a:solidFill>
            <a:ln w="38100" cap="sq">
              <a:gradFill>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prstDash val="solid"/>
              <a:miter/>
            </a:ln>
          </p:spPr>
          <p:txBody>
            <a:bodyPr/>
            <a:lstStyle/>
            <a:p>
              <a:endParaRPr lang="pt-BR"/>
            </a:p>
          </p:txBody>
        </p:sp>
        <p:sp>
          <p:nvSpPr>
            <p:cNvPr id="20" name="TextBox 20"/>
            <p:cNvSpPr txBox="1"/>
            <p:nvPr/>
          </p:nvSpPr>
          <p:spPr>
            <a:xfrm>
              <a:off x="0" y="-47625"/>
              <a:ext cx="141863" cy="128134"/>
            </a:xfrm>
            <a:prstGeom prst="rect">
              <a:avLst/>
            </a:prstGeom>
          </p:spPr>
          <p:txBody>
            <a:bodyPr lIns="50800" tIns="50800" rIns="50800" bIns="50800" rtlCol="0" anchor="ctr"/>
            <a:lstStyle/>
            <a:p>
              <a:pPr algn="ctr">
                <a:lnSpc>
                  <a:spcPts val="3495"/>
                </a:lnSpc>
              </a:pPr>
              <a:endParaRPr/>
            </a:p>
          </p:txBody>
        </p:sp>
      </p:grpSp>
      <p:grpSp>
        <p:nvGrpSpPr>
          <p:cNvPr id="21" name="Group 21"/>
          <p:cNvGrpSpPr/>
          <p:nvPr/>
        </p:nvGrpSpPr>
        <p:grpSpPr>
          <a:xfrm>
            <a:off x="7937326" y="2653382"/>
            <a:ext cx="538635" cy="305681"/>
            <a:chOff x="0" y="0"/>
            <a:chExt cx="141863" cy="80509"/>
          </a:xfrm>
        </p:grpSpPr>
        <p:sp>
          <p:nvSpPr>
            <p:cNvPr id="22" name="Freeform 22"/>
            <p:cNvSpPr/>
            <p:nvPr/>
          </p:nvSpPr>
          <p:spPr>
            <a:xfrm>
              <a:off x="0" y="0"/>
              <a:ext cx="141863" cy="80509"/>
            </a:xfrm>
            <a:custGeom>
              <a:avLst/>
              <a:gdLst/>
              <a:ahLst/>
              <a:cxnLst/>
              <a:rect l="l" t="t" r="r" b="b"/>
              <a:pathLst>
                <a:path w="141863" h="80509">
                  <a:moveTo>
                    <a:pt x="0" y="0"/>
                  </a:moveTo>
                  <a:lnTo>
                    <a:pt x="141863" y="0"/>
                  </a:lnTo>
                  <a:lnTo>
                    <a:pt x="141863" y="80509"/>
                  </a:lnTo>
                  <a:lnTo>
                    <a:pt x="0" y="80509"/>
                  </a:lnTo>
                  <a:close/>
                </a:path>
              </a:pathLst>
            </a:custGeom>
            <a:solidFill>
              <a:srgbClr val="000000">
                <a:alpha val="0"/>
              </a:srgbClr>
            </a:solidFill>
            <a:ln w="38100" cap="sq">
              <a:gradFill>
                <a:gsLst>
                  <a:gs pos="0">
                    <a:srgbClr val="FFCBFB">
                      <a:alpha val="100000"/>
                    </a:srgbClr>
                  </a:gs>
                  <a:gs pos="100000">
                    <a:srgbClr val="FFF7AD">
                      <a:alpha val="100000"/>
                    </a:srgbClr>
                  </a:gs>
                </a:gsLst>
                <a:lin ang="0"/>
              </a:gradFill>
              <a:prstDash val="solid"/>
              <a:miter/>
            </a:ln>
          </p:spPr>
          <p:txBody>
            <a:bodyPr/>
            <a:lstStyle/>
            <a:p>
              <a:endParaRPr lang="pt-BR"/>
            </a:p>
          </p:txBody>
        </p:sp>
        <p:sp>
          <p:nvSpPr>
            <p:cNvPr id="23" name="TextBox 23"/>
            <p:cNvSpPr txBox="1"/>
            <p:nvPr/>
          </p:nvSpPr>
          <p:spPr>
            <a:xfrm>
              <a:off x="0" y="-47625"/>
              <a:ext cx="141863" cy="128134"/>
            </a:xfrm>
            <a:prstGeom prst="rect">
              <a:avLst/>
            </a:prstGeom>
          </p:spPr>
          <p:txBody>
            <a:bodyPr lIns="50800" tIns="50800" rIns="50800" bIns="50800" rtlCol="0" anchor="ctr"/>
            <a:lstStyle/>
            <a:p>
              <a:pPr algn="ctr">
                <a:lnSpc>
                  <a:spcPts val="3495"/>
                </a:lnSpc>
              </a:pPr>
              <a:endParaRPr/>
            </a:p>
          </p:txBody>
        </p:sp>
      </p:grpSp>
      <p:grpSp>
        <p:nvGrpSpPr>
          <p:cNvPr id="24" name="Group 24"/>
          <p:cNvGrpSpPr/>
          <p:nvPr/>
        </p:nvGrpSpPr>
        <p:grpSpPr>
          <a:xfrm>
            <a:off x="8580737" y="2653382"/>
            <a:ext cx="1097159" cy="305681"/>
            <a:chOff x="0" y="0"/>
            <a:chExt cx="288964" cy="80509"/>
          </a:xfrm>
        </p:grpSpPr>
        <p:sp>
          <p:nvSpPr>
            <p:cNvPr id="25" name="Freeform 25"/>
            <p:cNvSpPr/>
            <p:nvPr/>
          </p:nvSpPr>
          <p:spPr>
            <a:xfrm>
              <a:off x="0" y="0"/>
              <a:ext cx="288964" cy="80509"/>
            </a:xfrm>
            <a:custGeom>
              <a:avLst/>
              <a:gdLst/>
              <a:ahLst/>
              <a:cxnLst/>
              <a:rect l="l" t="t" r="r" b="b"/>
              <a:pathLst>
                <a:path w="288964" h="80509">
                  <a:moveTo>
                    <a:pt x="0" y="0"/>
                  </a:moveTo>
                  <a:lnTo>
                    <a:pt x="288964" y="0"/>
                  </a:lnTo>
                  <a:lnTo>
                    <a:pt x="288964" y="80509"/>
                  </a:lnTo>
                  <a:lnTo>
                    <a:pt x="0" y="80509"/>
                  </a:lnTo>
                  <a:close/>
                </a:path>
              </a:pathLst>
            </a:custGeom>
            <a:solidFill>
              <a:srgbClr val="000000">
                <a:alpha val="0"/>
              </a:srgbClr>
            </a:solidFill>
            <a:ln w="38100" cap="sq">
              <a:gradFill>
                <a:gsLst>
                  <a:gs pos="0">
                    <a:srgbClr val="FFF7AD">
                      <a:alpha val="100000"/>
                    </a:srgbClr>
                  </a:gs>
                  <a:gs pos="50000">
                    <a:srgbClr val="FFA9F9">
                      <a:alpha val="100000"/>
                    </a:srgbClr>
                  </a:gs>
                  <a:gs pos="100000">
                    <a:srgbClr val="FFC5A9">
                      <a:alpha val="100000"/>
                    </a:srgbClr>
                  </a:gs>
                </a:gsLst>
                <a:path path="circle">
                  <a:fillToRect r="100000" b="100000"/>
                </a:path>
                <a:tileRect l="-100000" t="-100000"/>
              </a:gradFill>
              <a:prstDash val="solid"/>
              <a:miter/>
            </a:ln>
          </p:spPr>
          <p:txBody>
            <a:bodyPr/>
            <a:lstStyle/>
            <a:p>
              <a:endParaRPr lang="pt-BR"/>
            </a:p>
          </p:txBody>
        </p:sp>
        <p:sp>
          <p:nvSpPr>
            <p:cNvPr id="26" name="TextBox 26"/>
            <p:cNvSpPr txBox="1"/>
            <p:nvPr/>
          </p:nvSpPr>
          <p:spPr>
            <a:xfrm>
              <a:off x="0" y="-47625"/>
              <a:ext cx="288964" cy="128134"/>
            </a:xfrm>
            <a:prstGeom prst="rect">
              <a:avLst/>
            </a:prstGeom>
          </p:spPr>
          <p:txBody>
            <a:bodyPr lIns="50800" tIns="50800" rIns="50800" bIns="50800" rtlCol="0" anchor="ctr"/>
            <a:lstStyle/>
            <a:p>
              <a:pPr algn="ctr">
                <a:lnSpc>
                  <a:spcPts val="3495"/>
                </a:lnSpc>
              </a:pPr>
              <a:endParaRPr/>
            </a:p>
          </p:txBody>
        </p:sp>
      </p:grpSp>
      <p:sp>
        <p:nvSpPr>
          <p:cNvPr id="27" name="Freeform 27"/>
          <p:cNvSpPr/>
          <p:nvPr/>
        </p:nvSpPr>
        <p:spPr>
          <a:xfrm flipH="1">
            <a:off x="2986653" y="1791109"/>
            <a:ext cx="1571534" cy="709873"/>
          </a:xfrm>
          <a:custGeom>
            <a:avLst/>
            <a:gdLst/>
            <a:ahLst/>
            <a:cxnLst/>
            <a:rect l="l" t="t" r="r" b="b"/>
            <a:pathLst>
              <a:path w="1571534" h="709873">
                <a:moveTo>
                  <a:pt x="1571534" y="0"/>
                </a:moveTo>
                <a:lnTo>
                  <a:pt x="0" y="0"/>
                </a:lnTo>
                <a:lnTo>
                  <a:pt x="0" y="709873"/>
                </a:lnTo>
                <a:lnTo>
                  <a:pt x="1571534" y="709873"/>
                </a:lnTo>
                <a:lnTo>
                  <a:pt x="1571534"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grpSp>
        <p:nvGrpSpPr>
          <p:cNvPr id="28" name="Group 28"/>
          <p:cNvGrpSpPr/>
          <p:nvPr/>
        </p:nvGrpSpPr>
        <p:grpSpPr>
          <a:xfrm>
            <a:off x="3441184" y="3226306"/>
            <a:ext cx="11968237" cy="4537773"/>
            <a:chOff x="0" y="0"/>
            <a:chExt cx="3152128" cy="1195134"/>
          </a:xfrm>
        </p:grpSpPr>
        <p:sp>
          <p:nvSpPr>
            <p:cNvPr id="29" name="Freeform 29"/>
            <p:cNvSpPr/>
            <p:nvPr/>
          </p:nvSpPr>
          <p:spPr>
            <a:xfrm>
              <a:off x="0" y="0"/>
              <a:ext cx="3152128" cy="1195134"/>
            </a:xfrm>
            <a:custGeom>
              <a:avLst/>
              <a:gdLst/>
              <a:ahLst/>
              <a:cxnLst/>
              <a:rect l="l" t="t" r="r" b="b"/>
              <a:pathLst>
                <a:path w="3152128" h="1195134">
                  <a:moveTo>
                    <a:pt x="0" y="0"/>
                  </a:moveTo>
                  <a:lnTo>
                    <a:pt x="3152128" y="0"/>
                  </a:lnTo>
                  <a:lnTo>
                    <a:pt x="3152128" y="1195134"/>
                  </a:lnTo>
                  <a:lnTo>
                    <a:pt x="0" y="1195134"/>
                  </a:lnTo>
                  <a:close/>
                </a:path>
              </a:pathLst>
            </a:custGeom>
            <a:solidFill>
              <a:srgbClr val="000000">
                <a:alpha val="0"/>
              </a:srgbClr>
            </a:solidFill>
            <a:ln w="66675" cap="sq">
              <a:solidFill>
                <a:srgbClr val="C1FF72"/>
              </a:solidFill>
              <a:prstDash val="solid"/>
              <a:miter/>
            </a:ln>
          </p:spPr>
          <p:txBody>
            <a:bodyPr/>
            <a:lstStyle/>
            <a:p>
              <a:endParaRPr lang="pt-BR"/>
            </a:p>
          </p:txBody>
        </p:sp>
        <p:sp>
          <p:nvSpPr>
            <p:cNvPr id="30" name="TextBox 30"/>
            <p:cNvSpPr txBox="1"/>
            <p:nvPr/>
          </p:nvSpPr>
          <p:spPr>
            <a:xfrm>
              <a:off x="0" y="-47625"/>
              <a:ext cx="3152128" cy="1242759"/>
            </a:xfrm>
            <a:prstGeom prst="rect">
              <a:avLst/>
            </a:prstGeom>
          </p:spPr>
          <p:txBody>
            <a:bodyPr lIns="50800" tIns="50800" rIns="50800" bIns="50800" rtlCol="0" anchor="ctr"/>
            <a:lstStyle/>
            <a:p>
              <a:pPr algn="ctr">
                <a:lnSpc>
                  <a:spcPts val="3495"/>
                </a:lnSpc>
              </a:pPr>
              <a:endParaRPr/>
            </a:p>
          </p:txBody>
        </p:sp>
      </p:grpSp>
      <p:sp>
        <p:nvSpPr>
          <p:cNvPr id="31" name="Freeform 31"/>
          <p:cNvSpPr/>
          <p:nvPr/>
        </p:nvSpPr>
        <p:spPr>
          <a:xfrm>
            <a:off x="2326981" y="3226306"/>
            <a:ext cx="1319344" cy="976314"/>
          </a:xfrm>
          <a:custGeom>
            <a:avLst/>
            <a:gdLst/>
            <a:ahLst/>
            <a:cxnLst/>
            <a:rect l="l" t="t" r="r" b="b"/>
            <a:pathLst>
              <a:path w="1319344" h="976314">
                <a:moveTo>
                  <a:pt x="0" y="0"/>
                </a:moveTo>
                <a:lnTo>
                  <a:pt x="1319344" y="0"/>
                </a:lnTo>
                <a:lnTo>
                  <a:pt x="1319344" y="976315"/>
                </a:lnTo>
                <a:lnTo>
                  <a:pt x="0" y="97631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32" name="Freeform 32"/>
          <p:cNvSpPr/>
          <p:nvPr/>
        </p:nvSpPr>
        <p:spPr>
          <a:xfrm>
            <a:off x="83872" y="1015451"/>
            <a:ext cx="3036863" cy="2030902"/>
          </a:xfrm>
          <a:custGeom>
            <a:avLst/>
            <a:gdLst/>
            <a:ahLst/>
            <a:cxnLst/>
            <a:rect l="l" t="t" r="r" b="b"/>
            <a:pathLst>
              <a:path w="3036863" h="2030902">
                <a:moveTo>
                  <a:pt x="0" y="0"/>
                </a:moveTo>
                <a:lnTo>
                  <a:pt x="3036863" y="0"/>
                </a:lnTo>
                <a:lnTo>
                  <a:pt x="3036863" y="2030902"/>
                </a:lnTo>
                <a:lnTo>
                  <a:pt x="0" y="203090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sp>
        <p:nvSpPr>
          <p:cNvPr id="33" name="Freeform 33"/>
          <p:cNvSpPr/>
          <p:nvPr/>
        </p:nvSpPr>
        <p:spPr>
          <a:xfrm>
            <a:off x="-236577" y="3818409"/>
            <a:ext cx="3677761" cy="2459503"/>
          </a:xfrm>
          <a:custGeom>
            <a:avLst/>
            <a:gdLst/>
            <a:ahLst/>
            <a:cxnLst/>
            <a:rect l="l" t="t" r="r" b="b"/>
            <a:pathLst>
              <a:path w="3677761" h="2459503">
                <a:moveTo>
                  <a:pt x="0" y="0"/>
                </a:moveTo>
                <a:lnTo>
                  <a:pt x="3677761" y="0"/>
                </a:lnTo>
                <a:lnTo>
                  <a:pt x="3677761" y="2459502"/>
                </a:lnTo>
                <a:lnTo>
                  <a:pt x="0" y="245950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sp>
        <p:nvSpPr>
          <p:cNvPr id="34" name="Freeform 34"/>
          <p:cNvSpPr/>
          <p:nvPr/>
        </p:nvSpPr>
        <p:spPr>
          <a:xfrm rot="-6672386">
            <a:off x="5330842" y="1964510"/>
            <a:ext cx="1028249" cy="290480"/>
          </a:xfrm>
          <a:custGeom>
            <a:avLst/>
            <a:gdLst/>
            <a:ahLst/>
            <a:cxnLst/>
            <a:rect l="l" t="t" r="r" b="b"/>
            <a:pathLst>
              <a:path w="1028249" h="290480">
                <a:moveTo>
                  <a:pt x="0" y="0"/>
                </a:moveTo>
                <a:lnTo>
                  <a:pt x="1028249" y="0"/>
                </a:lnTo>
                <a:lnTo>
                  <a:pt x="1028249" y="290481"/>
                </a:lnTo>
                <a:lnTo>
                  <a:pt x="0" y="29048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a:p>
        </p:txBody>
      </p:sp>
      <p:sp>
        <p:nvSpPr>
          <p:cNvPr id="35" name="Freeform 35"/>
          <p:cNvSpPr/>
          <p:nvPr/>
        </p:nvSpPr>
        <p:spPr>
          <a:xfrm>
            <a:off x="3267344" y="0"/>
            <a:ext cx="3036863" cy="2030902"/>
          </a:xfrm>
          <a:custGeom>
            <a:avLst/>
            <a:gdLst/>
            <a:ahLst/>
            <a:cxnLst/>
            <a:rect l="l" t="t" r="r" b="b"/>
            <a:pathLst>
              <a:path w="3036863" h="2030902">
                <a:moveTo>
                  <a:pt x="0" y="0"/>
                </a:moveTo>
                <a:lnTo>
                  <a:pt x="3036863" y="0"/>
                </a:lnTo>
                <a:lnTo>
                  <a:pt x="3036863" y="2030902"/>
                </a:lnTo>
                <a:lnTo>
                  <a:pt x="0" y="203090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sp>
        <p:nvSpPr>
          <p:cNvPr id="36" name="Freeform 36"/>
          <p:cNvSpPr/>
          <p:nvPr/>
        </p:nvSpPr>
        <p:spPr>
          <a:xfrm>
            <a:off x="6412832" y="8239969"/>
            <a:ext cx="3463773" cy="2255782"/>
          </a:xfrm>
          <a:custGeom>
            <a:avLst/>
            <a:gdLst/>
            <a:ahLst/>
            <a:cxnLst/>
            <a:rect l="l" t="t" r="r" b="b"/>
            <a:pathLst>
              <a:path w="3463773" h="2255782">
                <a:moveTo>
                  <a:pt x="0" y="0"/>
                </a:moveTo>
                <a:lnTo>
                  <a:pt x="3463772" y="0"/>
                </a:lnTo>
                <a:lnTo>
                  <a:pt x="3463772" y="2255782"/>
                </a:lnTo>
                <a:lnTo>
                  <a:pt x="0" y="2255782"/>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a:p>
        </p:txBody>
      </p:sp>
      <p:sp>
        <p:nvSpPr>
          <p:cNvPr id="37" name="Freeform 37"/>
          <p:cNvSpPr/>
          <p:nvPr/>
        </p:nvSpPr>
        <p:spPr>
          <a:xfrm rot="1244494">
            <a:off x="4907250" y="8619355"/>
            <a:ext cx="1372772" cy="387808"/>
          </a:xfrm>
          <a:custGeom>
            <a:avLst/>
            <a:gdLst/>
            <a:ahLst/>
            <a:cxnLst/>
            <a:rect l="l" t="t" r="r" b="b"/>
            <a:pathLst>
              <a:path w="1372772" h="387808">
                <a:moveTo>
                  <a:pt x="0" y="0"/>
                </a:moveTo>
                <a:lnTo>
                  <a:pt x="1372772" y="0"/>
                </a:lnTo>
                <a:lnTo>
                  <a:pt x="1372772" y="387809"/>
                </a:lnTo>
                <a:lnTo>
                  <a:pt x="0" y="38780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a:p>
        </p:txBody>
      </p:sp>
      <p:grpSp>
        <p:nvGrpSpPr>
          <p:cNvPr id="38" name="Group 38"/>
          <p:cNvGrpSpPr/>
          <p:nvPr/>
        </p:nvGrpSpPr>
        <p:grpSpPr>
          <a:xfrm>
            <a:off x="3441184" y="7891570"/>
            <a:ext cx="3194781" cy="497267"/>
            <a:chOff x="0" y="0"/>
            <a:chExt cx="841424" cy="130967"/>
          </a:xfrm>
        </p:grpSpPr>
        <p:sp>
          <p:nvSpPr>
            <p:cNvPr id="39" name="Freeform 39"/>
            <p:cNvSpPr/>
            <p:nvPr/>
          </p:nvSpPr>
          <p:spPr>
            <a:xfrm>
              <a:off x="0" y="0"/>
              <a:ext cx="841424" cy="130967"/>
            </a:xfrm>
            <a:custGeom>
              <a:avLst/>
              <a:gdLst/>
              <a:ahLst/>
              <a:cxnLst/>
              <a:rect l="l" t="t" r="r" b="b"/>
              <a:pathLst>
                <a:path w="841424" h="130967">
                  <a:moveTo>
                    <a:pt x="0" y="0"/>
                  </a:moveTo>
                  <a:lnTo>
                    <a:pt x="841424" y="0"/>
                  </a:lnTo>
                  <a:lnTo>
                    <a:pt x="841424" y="130967"/>
                  </a:lnTo>
                  <a:lnTo>
                    <a:pt x="0" y="130967"/>
                  </a:lnTo>
                  <a:close/>
                </a:path>
              </a:pathLst>
            </a:custGeom>
            <a:solidFill>
              <a:srgbClr val="000000">
                <a:alpha val="0"/>
              </a:srgbClr>
            </a:solidFill>
            <a:ln w="38100" cap="sq">
              <a:solidFill>
                <a:srgbClr val="F37420"/>
              </a:solidFill>
              <a:prstDash val="solid"/>
              <a:miter/>
            </a:ln>
          </p:spPr>
          <p:txBody>
            <a:bodyPr/>
            <a:lstStyle/>
            <a:p>
              <a:endParaRPr lang="pt-BR"/>
            </a:p>
          </p:txBody>
        </p:sp>
        <p:sp>
          <p:nvSpPr>
            <p:cNvPr id="40" name="TextBox 40"/>
            <p:cNvSpPr txBox="1"/>
            <p:nvPr/>
          </p:nvSpPr>
          <p:spPr>
            <a:xfrm>
              <a:off x="0" y="-47625"/>
              <a:ext cx="841424" cy="178592"/>
            </a:xfrm>
            <a:prstGeom prst="rect">
              <a:avLst/>
            </a:prstGeom>
          </p:spPr>
          <p:txBody>
            <a:bodyPr lIns="50800" tIns="50800" rIns="50800" bIns="50800" rtlCol="0" anchor="ctr"/>
            <a:lstStyle/>
            <a:p>
              <a:pPr algn="ctr">
                <a:lnSpc>
                  <a:spcPts val="3495"/>
                </a:lnSpc>
              </a:pPr>
              <a:endParaRPr/>
            </a:p>
          </p:txBody>
        </p:sp>
      </p:grpSp>
      <p:sp>
        <p:nvSpPr>
          <p:cNvPr id="41" name="Freeform 41"/>
          <p:cNvSpPr/>
          <p:nvPr/>
        </p:nvSpPr>
        <p:spPr>
          <a:xfrm rot="-4814102" flipV="1">
            <a:off x="6227490" y="2076674"/>
            <a:ext cx="816949" cy="230788"/>
          </a:xfrm>
          <a:custGeom>
            <a:avLst/>
            <a:gdLst/>
            <a:ahLst/>
            <a:cxnLst/>
            <a:rect l="l" t="t" r="r" b="b"/>
            <a:pathLst>
              <a:path w="816949" h="230788">
                <a:moveTo>
                  <a:pt x="0" y="230788"/>
                </a:moveTo>
                <a:lnTo>
                  <a:pt x="816949" y="230788"/>
                </a:lnTo>
                <a:lnTo>
                  <a:pt x="816949" y="0"/>
                </a:lnTo>
                <a:lnTo>
                  <a:pt x="0" y="0"/>
                </a:lnTo>
                <a:lnTo>
                  <a:pt x="0" y="230788"/>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a:p>
        </p:txBody>
      </p:sp>
      <p:sp>
        <p:nvSpPr>
          <p:cNvPr id="42" name="Freeform 42"/>
          <p:cNvSpPr/>
          <p:nvPr/>
        </p:nvSpPr>
        <p:spPr>
          <a:xfrm>
            <a:off x="6852808" y="893949"/>
            <a:ext cx="2292105" cy="1492733"/>
          </a:xfrm>
          <a:custGeom>
            <a:avLst/>
            <a:gdLst/>
            <a:ahLst/>
            <a:cxnLst/>
            <a:rect l="l" t="t" r="r" b="b"/>
            <a:pathLst>
              <a:path w="2292105" h="1492733">
                <a:moveTo>
                  <a:pt x="0" y="0"/>
                </a:moveTo>
                <a:lnTo>
                  <a:pt x="2292105" y="0"/>
                </a:lnTo>
                <a:lnTo>
                  <a:pt x="2292105" y="1492733"/>
                </a:lnTo>
                <a:lnTo>
                  <a:pt x="0" y="149273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a:p>
        </p:txBody>
      </p:sp>
      <p:sp>
        <p:nvSpPr>
          <p:cNvPr id="43" name="Freeform 43"/>
          <p:cNvSpPr/>
          <p:nvPr/>
        </p:nvSpPr>
        <p:spPr>
          <a:xfrm>
            <a:off x="6238138" y="3944379"/>
            <a:ext cx="2650192" cy="1384725"/>
          </a:xfrm>
          <a:custGeom>
            <a:avLst/>
            <a:gdLst/>
            <a:ahLst/>
            <a:cxnLst/>
            <a:rect l="l" t="t" r="r" b="b"/>
            <a:pathLst>
              <a:path w="2650192" h="1384725">
                <a:moveTo>
                  <a:pt x="0" y="0"/>
                </a:moveTo>
                <a:lnTo>
                  <a:pt x="2650192" y="0"/>
                </a:lnTo>
                <a:lnTo>
                  <a:pt x="2650192" y="1384725"/>
                </a:lnTo>
                <a:lnTo>
                  <a:pt x="0" y="1384725"/>
                </a:lnTo>
                <a:lnTo>
                  <a:pt x="0" y="0"/>
                </a:lnTo>
                <a:close/>
              </a:path>
            </a:pathLst>
          </a:custGeom>
          <a:blipFill>
            <a:blip r:embed="rId22"/>
            <a:stretch>
              <a:fillRect/>
            </a:stretch>
          </a:blipFill>
        </p:spPr>
        <p:txBody>
          <a:bodyPr/>
          <a:lstStyle/>
          <a:p>
            <a:endParaRPr lang="pt-BR"/>
          </a:p>
        </p:txBody>
      </p:sp>
      <p:sp>
        <p:nvSpPr>
          <p:cNvPr id="44" name="Freeform 44"/>
          <p:cNvSpPr/>
          <p:nvPr/>
        </p:nvSpPr>
        <p:spPr>
          <a:xfrm>
            <a:off x="7396833" y="2959063"/>
            <a:ext cx="332801" cy="859345"/>
          </a:xfrm>
          <a:custGeom>
            <a:avLst/>
            <a:gdLst/>
            <a:ahLst/>
            <a:cxnLst/>
            <a:rect l="l" t="t" r="r" b="b"/>
            <a:pathLst>
              <a:path w="332801" h="859345">
                <a:moveTo>
                  <a:pt x="0" y="0"/>
                </a:moveTo>
                <a:lnTo>
                  <a:pt x="332801" y="0"/>
                </a:lnTo>
                <a:lnTo>
                  <a:pt x="332801" y="859346"/>
                </a:lnTo>
                <a:lnTo>
                  <a:pt x="0" y="85934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pt-BR"/>
          </a:p>
        </p:txBody>
      </p:sp>
      <p:sp>
        <p:nvSpPr>
          <p:cNvPr id="45" name="Freeform 45"/>
          <p:cNvSpPr/>
          <p:nvPr/>
        </p:nvSpPr>
        <p:spPr>
          <a:xfrm rot="2159893">
            <a:off x="7928179" y="3058932"/>
            <a:ext cx="911374" cy="659607"/>
          </a:xfrm>
          <a:custGeom>
            <a:avLst/>
            <a:gdLst/>
            <a:ahLst/>
            <a:cxnLst/>
            <a:rect l="l" t="t" r="r" b="b"/>
            <a:pathLst>
              <a:path w="911374" h="659607">
                <a:moveTo>
                  <a:pt x="0" y="0"/>
                </a:moveTo>
                <a:lnTo>
                  <a:pt x="911374" y="0"/>
                </a:lnTo>
                <a:lnTo>
                  <a:pt x="911374" y="659608"/>
                </a:lnTo>
                <a:lnTo>
                  <a:pt x="0" y="659608"/>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pt-BR"/>
          </a:p>
        </p:txBody>
      </p:sp>
      <p:sp>
        <p:nvSpPr>
          <p:cNvPr id="46" name="Freeform 46"/>
          <p:cNvSpPr/>
          <p:nvPr/>
        </p:nvSpPr>
        <p:spPr>
          <a:xfrm>
            <a:off x="8678840" y="3378163"/>
            <a:ext cx="3030398" cy="1583383"/>
          </a:xfrm>
          <a:custGeom>
            <a:avLst/>
            <a:gdLst/>
            <a:ahLst/>
            <a:cxnLst/>
            <a:rect l="l" t="t" r="r" b="b"/>
            <a:pathLst>
              <a:path w="3030398" h="1583383">
                <a:moveTo>
                  <a:pt x="0" y="0"/>
                </a:moveTo>
                <a:lnTo>
                  <a:pt x="3030397" y="0"/>
                </a:lnTo>
                <a:lnTo>
                  <a:pt x="3030397" y="1583383"/>
                </a:lnTo>
                <a:lnTo>
                  <a:pt x="0" y="1583383"/>
                </a:lnTo>
                <a:lnTo>
                  <a:pt x="0" y="0"/>
                </a:lnTo>
                <a:close/>
              </a:path>
            </a:pathLst>
          </a:custGeom>
          <a:blipFill>
            <a:blip r:embed="rId22"/>
            <a:stretch>
              <a:fillRect/>
            </a:stretch>
          </a:blipFill>
        </p:spPr>
        <p:txBody>
          <a:bodyPr/>
          <a:lstStyle/>
          <a:p>
            <a:endParaRPr lang="pt-BR"/>
          </a:p>
        </p:txBody>
      </p:sp>
      <p:sp>
        <p:nvSpPr>
          <p:cNvPr id="47" name="Freeform 47"/>
          <p:cNvSpPr/>
          <p:nvPr/>
        </p:nvSpPr>
        <p:spPr>
          <a:xfrm>
            <a:off x="9603316" y="1690235"/>
            <a:ext cx="1814677" cy="1288421"/>
          </a:xfrm>
          <a:custGeom>
            <a:avLst/>
            <a:gdLst/>
            <a:ahLst/>
            <a:cxnLst/>
            <a:rect l="l" t="t" r="r" b="b"/>
            <a:pathLst>
              <a:path w="1814677" h="1288421">
                <a:moveTo>
                  <a:pt x="0" y="0"/>
                </a:moveTo>
                <a:lnTo>
                  <a:pt x="1814677" y="0"/>
                </a:lnTo>
                <a:lnTo>
                  <a:pt x="1814677" y="1288421"/>
                </a:lnTo>
                <a:lnTo>
                  <a:pt x="0" y="1288421"/>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pt-BR"/>
          </a:p>
        </p:txBody>
      </p:sp>
      <p:sp>
        <p:nvSpPr>
          <p:cNvPr id="48" name="Freeform 48"/>
          <p:cNvSpPr/>
          <p:nvPr/>
        </p:nvSpPr>
        <p:spPr>
          <a:xfrm>
            <a:off x="11194293" y="131859"/>
            <a:ext cx="3738853" cy="2500358"/>
          </a:xfrm>
          <a:custGeom>
            <a:avLst/>
            <a:gdLst/>
            <a:ahLst/>
            <a:cxnLst/>
            <a:rect l="l" t="t" r="r" b="b"/>
            <a:pathLst>
              <a:path w="3738853" h="2500358">
                <a:moveTo>
                  <a:pt x="0" y="0"/>
                </a:moveTo>
                <a:lnTo>
                  <a:pt x="3738853" y="0"/>
                </a:lnTo>
                <a:lnTo>
                  <a:pt x="3738853" y="2500358"/>
                </a:lnTo>
                <a:lnTo>
                  <a:pt x="0" y="250035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grpSp>
        <p:nvGrpSpPr>
          <p:cNvPr id="49" name="Group 49"/>
          <p:cNvGrpSpPr/>
          <p:nvPr/>
        </p:nvGrpSpPr>
        <p:grpSpPr>
          <a:xfrm>
            <a:off x="14396798" y="2577182"/>
            <a:ext cx="888195" cy="497267"/>
            <a:chOff x="0" y="0"/>
            <a:chExt cx="233928" cy="130967"/>
          </a:xfrm>
        </p:grpSpPr>
        <p:sp>
          <p:nvSpPr>
            <p:cNvPr id="50" name="Freeform 50"/>
            <p:cNvSpPr/>
            <p:nvPr/>
          </p:nvSpPr>
          <p:spPr>
            <a:xfrm>
              <a:off x="0" y="0"/>
              <a:ext cx="233928" cy="130967"/>
            </a:xfrm>
            <a:custGeom>
              <a:avLst/>
              <a:gdLst/>
              <a:ahLst/>
              <a:cxnLst/>
              <a:rect l="l" t="t" r="r" b="b"/>
              <a:pathLst>
                <a:path w="233928" h="130967">
                  <a:moveTo>
                    <a:pt x="0" y="0"/>
                  </a:moveTo>
                  <a:lnTo>
                    <a:pt x="233928" y="0"/>
                  </a:lnTo>
                  <a:lnTo>
                    <a:pt x="233928" y="130967"/>
                  </a:lnTo>
                  <a:lnTo>
                    <a:pt x="0" y="130967"/>
                  </a:lnTo>
                  <a:close/>
                </a:path>
              </a:pathLst>
            </a:custGeom>
            <a:solidFill>
              <a:srgbClr val="000000">
                <a:alpha val="0"/>
              </a:srgbClr>
            </a:solidFill>
            <a:ln w="38100" cap="sq">
              <a:solidFill>
                <a:srgbClr val="5CE1E6"/>
              </a:solidFill>
              <a:prstDash val="solid"/>
              <a:miter/>
            </a:ln>
          </p:spPr>
          <p:txBody>
            <a:bodyPr/>
            <a:lstStyle/>
            <a:p>
              <a:endParaRPr lang="pt-BR"/>
            </a:p>
          </p:txBody>
        </p:sp>
        <p:sp>
          <p:nvSpPr>
            <p:cNvPr id="51" name="TextBox 51"/>
            <p:cNvSpPr txBox="1"/>
            <p:nvPr/>
          </p:nvSpPr>
          <p:spPr>
            <a:xfrm>
              <a:off x="0" y="-47625"/>
              <a:ext cx="233928" cy="178592"/>
            </a:xfrm>
            <a:prstGeom prst="rect">
              <a:avLst/>
            </a:prstGeom>
          </p:spPr>
          <p:txBody>
            <a:bodyPr lIns="50800" tIns="50800" rIns="50800" bIns="50800" rtlCol="0" anchor="ctr"/>
            <a:lstStyle/>
            <a:p>
              <a:pPr algn="ctr">
                <a:lnSpc>
                  <a:spcPts val="3495"/>
                </a:lnSpc>
              </a:pPr>
              <a:endParaRPr/>
            </a:p>
          </p:txBody>
        </p:sp>
      </p:grpSp>
      <p:sp>
        <p:nvSpPr>
          <p:cNvPr id="52" name="Freeform 52"/>
          <p:cNvSpPr/>
          <p:nvPr/>
        </p:nvSpPr>
        <p:spPr>
          <a:xfrm rot="-2442676">
            <a:off x="14862375" y="1656158"/>
            <a:ext cx="1077585" cy="765086"/>
          </a:xfrm>
          <a:custGeom>
            <a:avLst/>
            <a:gdLst/>
            <a:ahLst/>
            <a:cxnLst/>
            <a:rect l="l" t="t" r="r" b="b"/>
            <a:pathLst>
              <a:path w="1077585" h="765086">
                <a:moveTo>
                  <a:pt x="0" y="0"/>
                </a:moveTo>
                <a:lnTo>
                  <a:pt x="1077586" y="0"/>
                </a:lnTo>
                <a:lnTo>
                  <a:pt x="1077586" y="765085"/>
                </a:lnTo>
                <a:lnTo>
                  <a:pt x="0" y="76508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pt-BR"/>
          </a:p>
        </p:txBody>
      </p:sp>
      <p:sp>
        <p:nvSpPr>
          <p:cNvPr id="53" name="TextBox 53"/>
          <p:cNvSpPr txBox="1"/>
          <p:nvPr/>
        </p:nvSpPr>
        <p:spPr>
          <a:xfrm>
            <a:off x="15733887" y="1065355"/>
            <a:ext cx="2354174" cy="803306"/>
          </a:xfrm>
          <a:prstGeom prst="rect">
            <a:avLst/>
          </a:prstGeom>
        </p:spPr>
        <p:txBody>
          <a:bodyPr lIns="0" tIns="0" rIns="0" bIns="0" rtlCol="0" anchor="t">
            <a:spAutoFit/>
          </a:bodyPr>
          <a:lstStyle/>
          <a:p>
            <a:pPr algn="ctr">
              <a:lnSpc>
                <a:spcPts val="2138"/>
              </a:lnSpc>
              <a:spcBef>
                <a:spcPct val="0"/>
              </a:spcBef>
            </a:pPr>
            <a:r>
              <a:rPr lang="en-US" sz="1527">
                <a:solidFill>
                  <a:srgbClr val="000000"/>
                </a:solidFill>
                <a:latin typeface="Anonymous Pro Bold"/>
              </a:rPr>
              <a:t>Criar conta, Iniciar sessão ou resgatar cartão de oferta</a:t>
            </a:r>
          </a:p>
        </p:txBody>
      </p:sp>
      <p:sp>
        <p:nvSpPr>
          <p:cNvPr id="54" name="Freeform 54"/>
          <p:cNvSpPr/>
          <p:nvPr/>
        </p:nvSpPr>
        <p:spPr>
          <a:xfrm>
            <a:off x="15716088" y="572007"/>
            <a:ext cx="2487617" cy="1620061"/>
          </a:xfrm>
          <a:custGeom>
            <a:avLst/>
            <a:gdLst/>
            <a:ahLst/>
            <a:cxnLst/>
            <a:rect l="l" t="t" r="r" b="b"/>
            <a:pathLst>
              <a:path w="2487617" h="1620061">
                <a:moveTo>
                  <a:pt x="0" y="0"/>
                </a:moveTo>
                <a:lnTo>
                  <a:pt x="2487618" y="0"/>
                </a:lnTo>
                <a:lnTo>
                  <a:pt x="2487618" y="1620061"/>
                </a:lnTo>
                <a:lnTo>
                  <a:pt x="0" y="162006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a:p>
        </p:txBody>
      </p:sp>
      <p:sp>
        <p:nvSpPr>
          <p:cNvPr id="55" name="Freeform 55"/>
          <p:cNvSpPr/>
          <p:nvPr/>
        </p:nvSpPr>
        <p:spPr>
          <a:xfrm rot="2602848">
            <a:off x="14275554" y="2744526"/>
            <a:ext cx="1814677" cy="1288421"/>
          </a:xfrm>
          <a:custGeom>
            <a:avLst/>
            <a:gdLst/>
            <a:ahLst/>
            <a:cxnLst/>
            <a:rect l="l" t="t" r="r" b="b"/>
            <a:pathLst>
              <a:path w="1814677" h="1288421">
                <a:moveTo>
                  <a:pt x="0" y="0"/>
                </a:moveTo>
                <a:lnTo>
                  <a:pt x="1814677" y="0"/>
                </a:lnTo>
                <a:lnTo>
                  <a:pt x="1814677" y="1288421"/>
                </a:lnTo>
                <a:lnTo>
                  <a:pt x="0" y="1288421"/>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pt-BR"/>
          </a:p>
        </p:txBody>
      </p:sp>
      <p:grpSp>
        <p:nvGrpSpPr>
          <p:cNvPr id="56" name="Group 56"/>
          <p:cNvGrpSpPr/>
          <p:nvPr/>
        </p:nvGrpSpPr>
        <p:grpSpPr>
          <a:xfrm>
            <a:off x="13951643" y="2615241"/>
            <a:ext cx="445155" cy="477674"/>
            <a:chOff x="0" y="0"/>
            <a:chExt cx="117242" cy="125807"/>
          </a:xfrm>
        </p:grpSpPr>
        <p:sp>
          <p:nvSpPr>
            <p:cNvPr id="57" name="Freeform 57"/>
            <p:cNvSpPr/>
            <p:nvPr/>
          </p:nvSpPr>
          <p:spPr>
            <a:xfrm>
              <a:off x="0" y="0"/>
              <a:ext cx="117242" cy="125807"/>
            </a:xfrm>
            <a:custGeom>
              <a:avLst/>
              <a:gdLst/>
              <a:ahLst/>
              <a:cxnLst/>
              <a:rect l="l" t="t" r="r" b="b"/>
              <a:pathLst>
                <a:path w="117242" h="125807">
                  <a:moveTo>
                    <a:pt x="0" y="0"/>
                  </a:moveTo>
                  <a:lnTo>
                    <a:pt x="117242" y="0"/>
                  </a:lnTo>
                  <a:lnTo>
                    <a:pt x="117242" y="125807"/>
                  </a:lnTo>
                  <a:lnTo>
                    <a:pt x="0" y="125807"/>
                  </a:lnTo>
                  <a:close/>
                </a:path>
              </a:pathLst>
            </a:custGeom>
            <a:solidFill>
              <a:srgbClr val="000000">
                <a:alpha val="0"/>
              </a:srgbClr>
            </a:solidFill>
            <a:ln w="38100" cap="sq">
              <a:solidFill>
                <a:srgbClr val="FFDE59"/>
              </a:solidFill>
              <a:prstDash val="solid"/>
              <a:miter/>
            </a:ln>
          </p:spPr>
          <p:txBody>
            <a:bodyPr/>
            <a:lstStyle/>
            <a:p>
              <a:endParaRPr lang="pt-BR"/>
            </a:p>
          </p:txBody>
        </p:sp>
        <p:sp>
          <p:nvSpPr>
            <p:cNvPr id="58" name="TextBox 58"/>
            <p:cNvSpPr txBox="1"/>
            <p:nvPr/>
          </p:nvSpPr>
          <p:spPr>
            <a:xfrm>
              <a:off x="0" y="-47625"/>
              <a:ext cx="117242" cy="173432"/>
            </a:xfrm>
            <a:prstGeom prst="rect">
              <a:avLst/>
            </a:prstGeom>
          </p:spPr>
          <p:txBody>
            <a:bodyPr lIns="50800" tIns="50800" rIns="50800" bIns="50800" rtlCol="0" anchor="ctr"/>
            <a:lstStyle/>
            <a:p>
              <a:pPr algn="ctr">
                <a:lnSpc>
                  <a:spcPts val="3495"/>
                </a:lnSpc>
              </a:pPr>
              <a:endParaRPr/>
            </a:p>
          </p:txBody>
        </p:sp>
      </p:grpSp>
      <p:sp>
        <p:nvSpPr>
          <p:cNvPr id="59" name="TextBox 59"/>
          <p:cNvSpPr txBox="1"/>
          <p:nvPr/>
        </p:nvSpPr>
        <p:spPr>
          <a:xfrm>
            <a:off x="16197102" y="3888957"/>
            <a:ext cx="1736529" cy="514170"/>
          </a:xfrm>
          <a:prstGeom prst="rect">
            <a:avLst/>
          </a:prstGeom>
        </p:spPr>
        <p:txBody>
          <a:bodyPr lIns="0" tIns="0" rIns="0" bIns="0" rtlCol="0" anchor="t">
            <a:spAutoFit/>
          </a:bodyPr>
          <a:lstStyle/>
          <a:p>
            <a:pPr algn="ctr">
              <a:lnSpc>
                <a:spcPts val="2006"/>
              </a:lnSpc>
              <a:spcBef>
                <a:spcPct val="0"/>
              </a:spcBef>
            </a:pPr>
            <a:r>
              <a:rPr lang="en-US" sz="1433">
                <a:solidFill>
                  <a:srgbClr val="000000"/>
                </a:solidFill>
                <a:latin typeface="Anonymous Pro Bold"/>
              </a:rPr>
              <a:t>Ir para títulos salvos</a:t>
            </a:r>
          </a:p>
        </p:txBody>
      </p:sp>
      <p:sp>
        <p:nvSpPr>
          <p:cNvPr id="60" name="Freeform 60"/>
          <p:cNvSpPr/>
          <p:nvPr/>
        </p:nvSpPr>
        <p:spPr>
          <a:xfrm>
            <a:off x="15799881" y="3251069"/>
            <a:ext cx="2320033" cy="1551522"/>
          </a:xfrm>
          <a:custGeom>
            <a:avLst/>
            <a:gdLst/>
            <a:ahLst/>
            <a:cxnLst/>
            <a:rect l="l" t="t" r="r" b="b"/>
            <a:pathLst>
              <a:path w="2320033" h="1551522">
                <a:moveTo>
                  <a:pt x="0" y="0"/>
                </a:moveTo>
                <a:lnTo>
                  <a:pt x="2320032" y="0"/>
                </a:lnTo>
                <a:lnTo>
                  <a:pt x="2320032" y="1551521"/>
                </a:lnTo>
                <a:lnTo>
                  <a:pt x="0" y="15515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sp>
        <p:nvSpPr>
          <p:cNvPr id="61" name="Freeform 61"/>
          <p:cNvSpPr/>
          <p:nvPr/>
        </p:nvSpPr>
        <p:spPr>
          <a:xfrm rot="-5400000" flipV="1">
            <a:off x="13547615" y="3079435"/>
            <a:ext cx="2742194" cy="2732222"/>
          </a:xfrm>
          <a:custGeom>
            <a:avLst/>
            <a:gdLst/>
            <a:ahLst/>
            <a:cxnLst/>
            <a:rect l="l" t="t" r="r" b="b"/>
            <a:pathLst>
              <a:path w="2742194" h="2732222">
                <a:moveTo>
                  <a:pt x="0" y="2732222"/>
                </a:moveTo>
                <a:lnTo>
                  <a:pt x="2742194" y="2732222"/>
                </a:lnTo>
                <a:lnTo>
                  <a:pt x="2742194" y="0"/>
                </a:lnTo>
                <a:lnTo>
                  <a:pt x="0" y="0"/>
                </a:lnTo>
                <a:lnTo>
                  <a:pt x="0" y="2732222"/>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pt-BR"/>
          </a:p>
        </p:txBody>
      </p:sp>
      <p:sp>
        <p:nvSpPr>
          <p:cNvPr id="62" name="TextBox 62"/>
          <p:cNvSpPr txBox="1"/>
          <p:nvPr/>
        </p:nvSpPr>
        <p:spPr>
          <a:xfrm>
            <a:off x="5848014" y="30267"/>
            <a:ext cx="5060529" cy="596982"/>
          </a:xfrm>
          <a:prstGeom prst="rect">
            <a:avLst/>
          </a:prstGeom>
        </p:spPr>
        <p:txBody>
          <a:bodyPr lIns="0" tIns="0" rIns="0" bIns="0" rtlCol="0" anchor="t">
            <a:spAutoFit/>
          </a:bodyPr>
          <a:lstStyle/>
          <a:p>
            <a:pPr algn="ctr">
              <a:lnSpc>
                <a:spcPts val="4895"/>
              </a:lnSpc>
              <a:spcBef>
                <a:spcPct val="0"/>
              </a:spcBef>
            </a:pPr>
            <a:r>
              <a:rPr lang="en-US" sz="3496">
                <a:solidFill>
                  <a:srgbClr val="000000"/>
                </a:solidFill>
                <a:latin typeface="Anonymous Pro Bold"/>
              </a:rPr>
              <a:t>Ecrã Inicial: Web</a:t>
            </a:r>
          </a:p>
        </p:txBody>
      </p:sp>
      <p:sp>
        <p:nvSpPr>
          <p:cNvPr id="63" name="TextBox 63"/>
          <p:cNvSpPr txBox="1"/>
          <p:nvPr/>
        </p:nvSpPr>
        <p:spPr>
          <a:xfrm>
            <a:off x="815313" y="1593394"/>
            <a:ext cx="1785879" cy="964195"/>
          </a:xfrm>
          <a:prstGeom prst="rect">
            <a:avLst/>
          </a:prstGeom>
        </p:spPr>
        <p:txBody>
          <a:bodyPr lIns="0" tIns="0" rIns="0" bIns="0" rtlCol="0" anchor="t">
            <a:spAutoFit/>
          </a:bodyPr>
          <a:lstStyle/>
          <a:p>
            <a:pPr algn="ctr">
              <a:lnSpc>
                <a:spcPts val="2587"/>
              </a:lnSpc>
              <a:spcBef>
                <a:spcPct val="0"/>
              </a:spcBef>
            </a:pPr>
            <a:r>
              <a:rPr lang="en-US" sz="1848">
                <a:solidFill>
                  <a:srgbClr val="000000"/>
                </a:solidFill>
                <a:latin typeface="Anonymous Pro Bold"/>
              </a:rPr>
              <a:t>Retorna para a tela inicial.</a:t>
            </a:r>
          </a:p>
        </p:txBody>
      </p:sp>
      <p:sp>
        <p:nvSpPr>
          <p:cNvPr id="64" name="TextBox 64"/>
          <p:cNvSpPr txBox="1"/>
          <p:nvPr/>
        </p:nvSpPr>
        <p:spPr>
          <a:xfrm>
            <a:off x="235709" y="4450271"/>
            <a:ext cx="3024332" cy="880563"/>
          </a:xfrm>
          <a:prstGeom prst="rect">
            <a:avLst/>
          </a:prstGeom>
        </p:spPr>
        <p:txBody>
          <a:bodyPr lIns="0" tIns="0" rIns="0" bIns="0" rtlCol="0" anchor="t">
            <a:spAutoFit/>
          </a:bodyPr>
          <a:lstStyle/>
          <a:p>
            <a:pPr algn="ctr">
              <a:lnSpc>
                <a:spcPts val="2390"/>
              </a:lnSpc>
              <a:spcBef>
                <a:spcPct val="0"/>
              </a:spcBef>
            </a:pPr>
            <a:r>
              <a:rPr lang="en-US" sz="1707">
                <a:solidFill>
                  <a:srgbClr val="000000"/>
                </a:solidFill>
                <a:latin typeface="Anonymous Pro Bold"/>
              </a:rPr>
              <a:t>Exibe o Anime mais buscado e/ou o que foi atualizado recentemente</a:t>
            </a:r>
          </a:p>
        </p:txBody>
      </p:sp>
      <p:sp>
        <p:nvSpPr>
          <p:cNvPr id="65" name="TextBox 65"/>
          <p:cNvSpPr txBox="1"/>
          <p:nvPr/>
        </p:nvSpPr>
        <p:spPr>
          <a:xfrm>
            <a:off x="3917654" y="648058"/>
            <a:ext cx="1890655" cy="872696"/>
          </a:xfrm>
          <a:prstGeom prst="rect">
            <a:avLst/>
          </a:prstGeom>
        </p:spPr>
        <p:txBody>
          <a:bodyPr lIns="0" tIns="0" rIns="0" bIns="0" rtlCol="0" anchor="t">
            <a:spAutoFit/>
          </a:bodyPr>
          <a:lstStyle/>
          <a:p>
            <a:pPr algn="ctr">
              <a:lnSpc>
                <a:spcPts val="2339"/>
              </a:lnSpc>
              <a:spcBef>
                <a:spcPct val="0"/>
              </a:spcBef>
            </a:pPr>
            <a:r>
              <a:rPr lang="en-US" sz="1671">
                <a:solidFill>
                  <a:srgbClr val="000000"/>
                </a:solidFill>
                <a:latin typeface="Anonymous Pro Bold"/>
              </a:rPr>
              <a:t>Busca por nome, categoria, temporada, etc</a:t>
            </a:r>
          </a:p>
        </p:txBody>
      </p:sp>
      <p:sp>
        <p:nvSpPr>
          <p:cNvPr id="66" name="TextBox 66"/>
          <p:cNvSpPr txBox="1"/>
          <p:nvPr/>
        </p:nvSpPr>
        <p:spPr>
          <a:xfrm>
            <a:off x="6601694" y="8665062"/>
            <a:ext cx="3001622" cy="1480723"/>
          </a:xfrm>
          <a:prstGeom prst="rect">
            <a:avLst/>
          </a:prstGeom>
        </p:spPr>
        <p:txBody>
          <a:bodyPr lIns="0" tIns="0" rIns="0" bIns="0" rtlCol="0" anchor="t">
            <a:spAutoFit/>
          </a:bodyPr>
          <a:lstStyle/>
          <a:p>
            <a:pPr algn="ctr">
              <a:lnSpc>
                <a:spcPts val="2366"/>
              </a:lnSpc>
              <a:spcBef>
                <a:spcPct val="0"/>
              </a:spcBef>
            </a:pPr>
            <a:r>
              <a:rPr lang="en-US" sz="1690">
                <a:solidFill>
                  <a:srgbClr val="000000"/>
                </a:solidFill>
                <a:latin typeface="Anonymous Pro Bold"/>
              </a:rPr>
              <a:t>Exibe recomendações baseadas em seus gostos pessoais, verificadas com base nos últimos animes assistidos</a:t>
            </a:r>
          </a:p>
        </p:txBody>
      </p:sp>
      <p:sp>
        <p:nvSpPr>
          <p:cNvPr id="67" name="TextBox 67"/>
          <p:cNvSpPr txBox="1"/>
          <p:nvPr/>
        </p:nvSpPr>
        <p:spPr>
          <a:xfrm>
            <a:off x="6779859" y="1253761"/>
            <a:ext cx="2438002" cy="999571"/>
          </a:xfrm>
          <a:prstGeom prst="rect">
            <a:avLst/>
          </a:prstGeom>
        </p:spPr>
        <p:txBody>
          <a:bodyPr lIns="0" tIns="0" rIns="0" bIns="0" rtlCol="0" anchor="t">
            <a:spAutoFit/>
          </a:bodyPr>
          <a:lstStyle/>
          <a:p>
            <a:pPr algn="ctr">
              <a:lnSpc>
                <a:spcPts val="2655"/>
              </a:lnSpc>
              <a:spcBef>
                <a:spcPct val="0"/>
              </a:spcBef>
            </a:pPr>
            <a:r>
              <a:rPr lang="en-US" sz="1896">
                <a:solidFill>
                  <a:srgbClr val="000000"/>
                </a:solidFill>
                <a:latin typeface="Anonymous Pro Bold"/>
              </a:rPr>
              <a:t>Exibe os Mangás disponíveis para leitura</a:t>
            </a:r>
          </a:p>
        </p:txBody>
      </p:sp>
      <p:sp>
        <p:nvSpPr>
          <p:cNvPr id="68" name="TextBox 68"/>
          <p:cNvSpPr txBox="1"/>
          <p:nvPr/>
        </p:nvSpPr>
        <p:spPr>
          <a:xfrm>
            <a:off x="6779859" y="4199409"/>
            <a:ext cx="1604007" cy="987282"/>
          </a:xfrm>
          <a:prstGeom prst="rect">
            <a:avLst/>
          </a:prstGeom>
        </p:spPr>
        <p:txBody>
          <a:bodyPr lIns="0" tIns="0" rIns="0" bIns="0" rtlCol="0" anchor="t">
            <a:spAutoFit/>
          </a:bodyPr>
          <a:lstStyle/>
          <a:p>
            <a:pPr algn="ctr">
              <a:lnSpc>
                <a:spcPts val="1957"/>
              </a:lnSpc>
              <a:spcBef>
                <a:spcPct val="0"/>
              </a:spcBef>
            </a:pPr>
            <a:r>
              <a:rPr lang="en-US" sz="1398">
                <a:solidFill>
                  <a:srgbClr val="000000"/>
                </a:solidFill>
                <a:latin typeface="Anonymous Pro Bold"/>
              </a:rPr>
              <a:t>Exibe lista de jogos baseados em anime/manga para mobile</a:t>
            </a:r>
          </a:p>
        </p:txBody>
      </p:sp>
      <p:sp>
        <p:nvSpPr>
          <p:cNvPr id="69" name="TextBox 69"/>
          <p:cNvSpPr txBox="1"/>
          <p:nvPr/>
        </p:nvSpPr>
        <p:spPr>
          <a:xfrm>
            <a:off x="9217862" y="3643852"/>
            <a:ext cx="1796478" cy="1158739"/>
          </a:xfrm>
          <a:prstGeom prst="rect">
            <a:avLst/>
          </a:prstGeom>
        </p:spPr>
        <p:txBody>
          <a:bodyPr lIns="0" tIns="0" rIns="0" bIns="0" rtlCol="0" anchor="t">
            <a:spAutoFit/>
          </a:bodyPr>
          <a:lstStyle/>
          <a:p>
            <a:pPr algn="ctr">
              <a:lnSpc>
                <a:spcPts val="1879"/>
              </a:lnSpc>
              <a:spcBef>
                <a:spcPct val="0"/>
              </a:spcBef>
            </a:pPr>
            <a:r>
              <a:rPr lang="en-US" sz="1342">
                <a:solidFill>
                  <a:srgbClr val="000000"/>
                </a:solidFill>
                <a:latin typeface="Anonymous Pro Bold"/>
              </a:rPr>
              <a:t>Exibe página dedicada a venda de itens baseados em anime/mangá para fãs</a:t>
            </a:r>
          </a:p>
        </p:txBody>
      </p:sp>
      <p:sp>
        <p:nvSpPr>
          <p:cNvPr id="70" name="TextBox 70"/>
          <p:cNvSpPr txBox="1"/>
          <p:nvPr/>
        </p:nvSpPr>
        <p:spPr>
          <a:xfrm>
            <a:off x="11875193" y="992643"/>
            <a:ext cx="2736876" cy="1117108"/>
          </a:xfrm>
          <a:prstGeom prst="rect">
            <a:avLst/>
          </a:prstGeom>
        </p:spPr>
        <p:txBody>
          <a:bodyPr lIns="0" tIns="0" rIns="0" bIns="0" rtlCol="0" anchor="t">
            <a:spAutoFit/>
          </a:bodyPr>
          <a:lstStyle/>
          <a:p>
            <a:pPr algn="ctr">
              <a:lnSpc>
                <a:spcPts val="2213"/>
              </a:lnSpc>
              <a:spcBef>
                <a:spcPct val="0"/>
              </a:spcBef>
            </a:pPr>
            <a:r>
              <a:rPr lang="en-US" sz="1580">
                <a:solidFill>
                  <a:srgbClr val="000000"/>
                </a:solidFill>
                <a:latin typeface="Anonymous Pro Bold"/>
              </a:rPr>
              <a:t>Exibe novidades sobre o mundo dos animes/mangás, como premiações ou notícias</a:t>
            </a:r>
          </a:p>
        </p:txBody>
      </p:sp>
      <p:sp>
        <p:nvSpPr>
          <p:cNvPr id="71" name="TextBox 71"/>
          <p:cNvSpPr txBox="1"/>
          <p:nvPr/>
        </p:nvSpPr>
        <p:spPr>
          <a:xfrm>
            <a:off x="16425392" y="5479149"/>
            <a:ext cx="1474971" cy="1301363"/>
          </a:xfrm>
          <a:prstGeom prst="rect">
            <a:avLst/>
          </a:prstGeom>
        </p:spPr>
        <p:txBody>
          <a:bodyPr lIns="0" tIns="0" rIns="0" bIns="0" rtlCol="0" anchor="t">
            <a:spAutoFit/>
          </a:bodyPr>
          <a:lstStyle/>
          <a:p>
            <a:pPr algn="ctr">
              <a:lnSpc>
                <a:spcPts val="2075"/>
              </a:lnSpc>
              <a:spcBef>
                <a:spcPct val="0"/>
              </a:spcBef>
            </a:pPr>
            <a:r>
              <a:rPr lang="en-US" sz="1482">
                <a:solidFill>
                  <a:srgbClr val="000000"/>
                </a:solidFill>
                <a:latin typeface="Anonymous Pro Bold"/>
              </a:rPr>
              <a:t>Busca por títulos, porém, sem auxílio de categorias</a:t>
            </a:r>
          </a:p>
        </p:txBody>
      </p:sp>
      <p:grpSp>
        <p:nvGrpSpPr>
          <p:cNvPr id="72" name="Group 72"/>
          <p:cNvGrpSpPr/>
          <p:nvPr/>
        </p:nvGrpSpPr>
        <p:grpSpPr>
          <a:xfrm>
            <a:off x="13427768" y="2596775"/>
            <a:ext cx="445155" cy="477674"/>
            <a:chOff x="0" y="0"/>
            <a:chExt cx="117242" cy="125807"/>
          </a:xfrm>
        </p:grpSpPr>
        <p:sp>
          <p:nvSpPr>
            <p:cNvPr id="73" name="Freeform 73"/>
            <p:cNvSpPr/>
            <p:nvPr/>
          </p:nvSpPr>
          <p:spPr>
            <a:xfrm>
              <a:off x="0" y="0"/>
              <a:ext cx="117242" cy="125807"/>
            </a:xfrm>
            <a:custGeom>
              <a:avLst/>
              <a:gdLst/>
              <a:ahLst/>
              <a:cxnLst/>
              <a:rect l="l" t="t" r="r" b="b"/>
              <a:pathLst>
                <a:path w="117242" h="125807">
                  <a:moveTo>
                    <a:pt x="0" y="0"/>
                  </a:moveTo>
                  <a:lnTo>
                    <a:pt x="117242" y="0"/>
                  </a:lnTo>
                  <a:lnTo>
                    <a:pt x="117242" y="125807"/>
                  </a:lnTo>
                  <a:lnTo>
                    <a:pt x="0" y="125807"/>
                  </a:lnTo>
                  <a:close/>
                </a:path>
              </a:pathLst>
            </a:custGeom>
            <a:solidFill>
              <a:srgbClr val="000000">
                <a:alpha val="0"/>
              </a:srgbClr>
            </a:solidFill>
            <a:ln w="38100" cap="sq">
              <a:solidFill>
                <a:srgbClr val="8C52FF"/>
              </a:solidFill>
              <a:prstDash val="solid"/>
              <a:miter/>
            </a:ln>
          </p:spPr>
          <p:txBody>
            <a:bodyPr/>
            <a:lstStyle/>
            <a:p>
              <a:endParaRPr lang="pt-BR"/>
            </a:p>
          </p:txBody>
        </p:sp>
        <p:sp>
          <p:nvSpPr>
            <p:cNvPr id="74" name="TextBox 74"/>
            <p:cNvSpPr txBox="1"/>
            <p:nvPr/>
          </p:nvSpPr>
          <p:spPr>
            <a:xfrm>
              <a:off x="0" y="-47625"/>
              <a:ext cx="117242" cy="173432"/>
            </a:xfrm>
            <a:prstGeom prst="rect">
              <a:avLst/>
            </a:prstGeom>
          </p:spPr>
          <p:txBody>
            <a:bodyPr lIns="50800" tIns="50800" rIns="50800" bIns="50800" rtlCol="0" anchor="ctr"/>
            <a:lstStyle/>
            <a:p>
              <a:pPr algn="ctr">
                <a:lnSpc>
                  <a:spcPts val="3495"/>
                </a:lnSpc>
              </a:pPr>
              <a:endParaRPr/>
            </a:p>
          </p:txBody>
        </p:sp>
      </p:grpSp>
      <p:sp>
        <p:nvSpPr>
          <p:cNvPr id="75" name="Freeform 75"/>
          <p:cNvSpPr/>
          <p:nvPr/>
        </p:nvSpPr>
        <p:spPr>
          <a:xfrm>
            <a:off x="15919069" y="5329104"/>
            <a:ext cx="2487617" cy="1620061"/>
          </a:xfrm>
          <a:custGeom>
            <a:avLst/>
            <a:gdLst/>
            <a:ahLst/>
            <a:cxnLst/>
            <a:rect l="l" t="t" r="r" b="b"/>
            <a:pathLst>
              <a:path w="2487617" h="1620061">
                <a:moveTo>
                  <a:pt x="0" y="0"/>
                </a:moveTo>
                <a:lnTo>
                  <a:pt x="2487618" y="0"/>
                </a:lnTo>
                <a:lnTo>
                  <a:pt x="2487618" y="1620061"/>
                </a:lnTo>
                <a:lnTo>
                  <a:pt x="0" y="162006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A9F9">
                <a:alpha val="100000"/>
              </a:srgbClr>
            </a:gs>
            <a:gs pos="50000">
              <a:srgbClr val="FFC5A9">
                <a:alpha val="100000"/>
              </a:srgbClr>
            </a:gs>
            <a:gs pos="100000">
              <a:srgbClr val="F16C2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230370" y="8941207"/>
            <a:ext cx="1669993" cy="998960"/>
          </a:xfrm>
          <a:custGeom>
            <a:avLst/>
            <a:gdLst/>
            <a:ahLst/>
            <a:cxnLst/>
            <a:rect l="l" t="t" r="r" b="b"/>
            <a:pathLst>
              <a:path w="1669993" h="998960">
                <a:moveTo>
                  <a:pt x="0" y="0"/>
                </a:moveTo>
                <a:lnTo>
                  <a:pt x="1669994" y="0"/>
                </a:lnTo>
                <a:lnTo>
                  <a:pt x="1669994" y="998960"/>
                </a:lnTo>
                <a:lnTo>
                  <a:pt x="0" y="998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10483200" y="183943"/>
            <a:ext cx="807308" cy="848986"/>
          </a:xfrm>
          <a:custGeom>
            <a:avLst/>
            <a:gdLst/>
            <a:ahLst/>
            <a:cxnLst/>
            <a:rect l="l" t="t" r="r" b="b"/>
            <a:pathLst>
              <a:path w="807308" h="848986">
                <a:moveTo>
                  <a:pt x="0" y="0"/>
                </a:moveTo>
                <a:lnTo>
                  <a:pt x="807308" y="0"/>
                </a:lnTo>
                <a:lnTo>
                  <a:pt x="807308" y="848986"/>
                </a:lnTo>
                <a:lnTo>
                  <a:pt x="0" y="848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4" name="Freeform 4"/>
          <p:cNvSpPr/>
          <p:nvPr/>
        </p:nvSpPr>
        <p:spPr>
          <a:xfrm>
            <a:off x="16230370" y="8456182"/>
            <a:ext cx="1361208" cy="1366176"/>
          </a:xfrm>
          <a:custGeom>
            <a:avLst/>
            <a:gdLst/>
            <a:ahLst/>
            <a:cxnLst/>
            <a:rect l="l" t="t" r="r" b="b"/>
            <a:pathLst>
              <a:path w="1361208" h="1366176">
                <a:moveTo>
                  <a:pt x="0" y="0"/>
                </a:moveTo>
                <a:lnTo>
                  <a:pt x="1361209" y="0"/>
                </a:lnTo>
                <a:lnTo>
                  <a:pt x="1361209" y="1366177"/>
                </a:lnTo>
                <a:lnTo>
                  <a:pt x="0" y="13661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5" name="Freeform 5"/>
          <p:cNvSpPr/>
          <p:nvPr/>
        </p:nvSpPr>
        <p:spPr>
          <a:xfrm flipH="1">
            <a:off x="-696332" y="6520327"/>
            <a:ext cx="3956374" cy="3956374"/>
          </a:xfrm>
          <a:custGeom>
            <a:avLst/>
            <a:gdLst/>
            <a:ahLst/>
            <a:cxnLst/>
            <a:rect l="l" t="t" r="r" b="b"/>
            <a:pathLst>
              <a:path w="3956374" h="3956374">
                <a:moveTo>
                  <a:pt x="3956373" y="0"/>
                </a:moveTo>
                <a:lnTo>
                  <a:pt x="0" y="0"/>
                </a:lnTo>
                <a:lnTo>
                  <a:pt x="0" y="3956374"/>
                </a:lnTo>
                <a:lnTo>
                  <a:pt x="3956373" y="3956374"/>
                </a:lnTo>
                <a:lnTo>
                  <a:pt x="3956373" y="0"/>
                </a:lnTo>
                <a:close/>
              </a:path>
            </a:pathLst>
          </a:custGeom>
          <a:blipFill>
            <a:blip r:embed="rId8"/>
            <a:stretch>
              <a:fillRect/>
            </a:stretch>
          </a:blipFill>
        </p:spPr>
        <p:txBody>
          <a:bodyPr/>
          <a:lstStyle/>
          <a:p>
            <a:endParaRPr lang="pt-BR"/>
          </a:p>
        </p:txBody>
      </p:sp>
      <p:sp>
        <p:nvSpPr>
          <p:cNvPr id="6" name="Freeform 6"/>
          <p:cNvSpPr/>
          <p:nvPr/>
        </p:nvSpPr>
        <p:spPr>
          <a:xfrm rot="517797" flipH="1">
            <a:off x="1955511" y="7164800"/>
            <a:ext cx="1011961" cy="1264951"/>
          </a:xfrm>
          <a:custGeom>
            <a:avLst/>
            <a:gdLst/>
            <a:ahLst/>
            <a:cxnLst/>
            <a:rect l="l" t="t" r="r" b="b"/>
            <a:pathLst>
              <a:path w="1011961" h="1264951">
                <a:moveTo>
                  <a:pt x="1011961" y="0"/>
                </a:moveTo>
                <a:lnTo>
                  <a:pt x="0" y="0"/>
                </a:lnTo>
                <a:lnTo>
                  <a:pt x="0" y="1264952"/>
                </a:lnTo>
                <a:lnTo>
                  <a:pt x="1011961" y="1264952"/>
                </a:lnTo>
                <a:lnTo>
                  <a:pt x="1011961" y="0"/>
                </a:lnTo>
                <a:close/>
              </a:path>
            </a:pathLst>
          </a:custGeom>
          <a:blipFill>
            <a:blip r:embed="rId9"/>
            <a:stretch>
              <a:fillRect/>
            </a:stretch>
          </a:blipFill>
        </p:spPr>
        <p:txBody>
          <a:bodyPr/>
          <a:lstStyle/>
          <a:p>
            <a:endParaRPr lang="pt-BR"/>
          </a:p>
        </p:txBody>
      </p:sp>
      <p:sp>
        <p:nvSpPr>
          <p:cNvPr id="7" name="Freeform 7"/>
          <p:cNvSpPr/>
          <p:nvPr/>
        </p:nvSpPr>
        <p:spPr>
          <a:xfrm>
            <a:off x="235709" y="183943"/>
            <a:ext cx="1159207" cy="1159207"/>
          </a:xfrm>
          <a:custGeom>
            <a:avLst/>
            <a:gdLst/>
            <a:ahLst/>
            <a:cxnLst/>
            <a:rect l="l" t="t" r="r" b="b"/>
            <a:pathLst>
              <a:path w="1159207" h="1159207">
                <a:moveTo>
                  <a:pt x="0" y="0"/>
                </a:moveTo>
                <a:lnTo>
                  <a:pt x="1159207" y="0"/>
                </a:lnTo>
                <a:lnTo>
                  <a:pt x="1159207" y="1159207"/>
                </a:lnTo>
                <a:lnTo>
                  <a:pt x="0" y="1159207"/>
                </a:lnTo>
                <a:lnTo>
                  <a:pt x="0" y="0"/>
                </a:lnTo>
                <a:close/>
              </a:path>
            </a:pathLst>
          </a:custGeom>
          <a:blipFill>
            <a:blip r:embed="rId10"/>
            <a:stretch>
              <a:fillRect/>
            </a:stretch>
          </a:blipFill>
        </p:spPr>
        <p:txBody>
          <a:bodyPr/>
          <a:lstStyle/>
          <a:p>
            <a:endParaRPr lang="pt-BR"/>
          </a:p>
        </p:txBody>
      </p:sp>
      <p:sp>
        <p:nvSpPr>
          <p:cNvPr id="8" name="Freeform 8"/>
          <p:cNvSpPr/>
          <p:nvPr/>
        </p:nvSpPr>
        <p:spPr>
          <a:xfrm>
            <a:off x="7905527" y="2153297"/>
            <a:ext cx="2842056" cy="2256568"/>
          </a:xfrm>
          <a:custGeom>
            <a:avLst/>
            <a:gdLst/>
            <a:ahLst/>
            <a:cxnLst/>
            <a:rect l="l" t="t" r="r" b="b"/>
            <a:pathLst>
              <a:path w="2842056" h="2256568">
                <a:moveTo>
                  <a:pt x="0" y="0"/>
                </a:moveTo>
                <a:lnTo>
                  <a:pt x="2842056" y="0"/>
                </a:lnTo>
                <a:lnTo>
                  <a:pt x="2842056" y="2256569"/>
                </a:lnTo>
                <a:lnTo>
                  <a:pt x="0" y="2256569"/>
                </a:lnTo>
                <a:lnTo>
                  <a:pt x="0" y="0"/>
                </a:lnTo>
                <a:close/>
              </a:path>
            </a:pathLst>
          </a:custGeom>
          <a:blipFill>
            <a:blip r:embed="rId11"/>
            <a:stretch>
              <a:fillRect/>
            </a:stretch>
          </a:blipFill>
        </p:spPr>
        <p:txBody>
          <a:bodyPr/>
          <a:lstStyle/>
          <a:p>
            <a:endParaRPr lang="pt-BR"/>
          </a:p>
        </p:txBody>
      </p:sp>
      <p:sp>
        <p:nvSpPr>
          <p:cNvPr id="9" name="Freeform 9"/>
          <p:cNvSpPr/>
          <p:nvPr/>
        </p:nvSpPr>
        <p:spPr>
          <a:xfrm>
            <a:off x="441125" y="1890999"/>
            <a:ext cx="6926046" cy="3095614"/>
          </a:xfrm>
          <a:custGeom>
            <a:avLst/>
            <a:gdLst/>
            <a:ahLst/>
            <a:cxnLst/>
            <a:rect l="l" t="t" r="r" b="b"/>
            <a:pathLst>
              <a:path w="6926046" h="3095614">
                <a:moveTo>
                  <a:pt x="0" y="0"/>
                </a:moveTo>
                <a:lnTo>
                  <a:pt x="6926046" y="0"/>
                </a:lnTo>
                <a:lnTo>
                  <a:pt x="6926046" y="3095615"/>
                </a:lnTo>
                <a:lnTo>
                  <a:pt x="0" y="3095615"/>
                </a:lnTo>
                <a:lnTo>
                  <a:pt x="0" y="0"/>
                </a:lnTo>
                <a:close/>
              </a:path>
            </a:pathLst>
          </a:custGeom>
          <a:blipFill>
            <a:blip r:embed="rId12"/>
            <a:stretch>
              <a:fillRect/>
            </a:stretch>
          </a:blipFill>
        </p:spPr>
        <p:txBody>
          <a:bodyPr/>
          <a:lstStyle/>
          <a:p>
            <a:endParaRPr lang="pt-BR"/>
          </a:p>
        </p:txBody>
      </p:sp>
      <p:sp>
        <p:nvSpPr>
          <p:cNvPr id="10" name="Freeform 10"/>
          <p:cNvSpPr/>
          <p:nvPr/>
        </p:nvSpPr>
        <p:spPr>
          <a:xfrm>
            <a:off x="3268005" y="5748259"/>
            <a:ext cx="6058550" cy="4098035"/>
          </a:xfrm>
          <a:custGeom>
            <a:avLst/>
            <a:gdLst/>
            <a:ahLst/>
            <a:cxnLst/>
            <a:rect l="l" t="t" r="r" b="b"/>
            <a:pathLst>
              <a:path w="6058550" h="4098035">
                <a:moveTo>
                  <a:pt x="0" y="0"/>
                </a:moveTo>
                <a:lnTo>
                  <a:pt x="6058550" y="0"/>
                </a:lnTo>
                <a:lnTo>
                  <a:pt x="6058550" y="4098034"/>
                </a:lnTo>
                <a:lnTo>
                  <a:pt x="0" y="4098034"/>
                </a:lnTo>
                <a:lnTo>
                  <a:pt x="0" y="0"/>
                </a:lnTo>
                <a:close/>
              </a:path>
            </a:pathLst>
          </a:custGeom>
          <a:blipFill>
            <a:blip r:embed="rId13"/>
            <a:stretch>
              <a:fillRect l="-1492" r="-1492" b="-21665"/>
            </a:stretch>
          </a:blipFill>
        </p:spPr>
        <p:txBody>
          <a:bodyPr/>
          <a:lstStyle/>
          <a:p>
            <a:endParaRPr lang="pt-BR"/>
          </a:p>
        </p:txBody>
      </p:sp>
      <p:sp>
        <p:nvSpPr>
          <p:cNvPr id="11" name="Freeform 11"/>
          <p:cNvSpPr/>
          <p:nvPr/>
        </p:nvSpPr>
        <p:spPr>
          <a:xfrm>
            <a:off x="9653202" y="5785391"/>
            <a:ext cx="5522368" cy="3795849"/>
          </a:xfrm>
          <a:custGeom>
            <a:avLst/>
            <a:gdLst/>
            <a:ahLst/>
            <a:cxnLst/>
            <a:rect l="l" t="t" r="r" b="b"/>
            <a:pathLst>
              <a:path w="5522368" h="3795849">
                <a:moveTo>
                  <a:pt x="0" y="0"/>
                </a:moveTo>
                <a:lnTo>
                  <a:pt x="5522368" y="0"/>
                </a:lnTo>
                <a:lnTo>
                  <a:pt x="5522368" y="3795848"/>
                </a:lnTo>
                <a:lnTo>
                  <a:pt x="0" y="3795848"/>
                </a:lnTo>
                <a:lnTo>
                  <a:pt x="0" y="0"/>
                </a:lnTo>
                <a:close/>
              </a:path>
            </a:pathLst>
          </a:custGeom>
          <a:blipFill>
            <a:blip r:embed="rId14"/>
            <a:stretch>
              <a:fillRect/>
            </a:stretch>
          </a:blipFill>
        </p:spPr>
        <p:txBody>
          <a:bodyPr/>
          <a:lstStyle/>
          <a:p>
            <a:endParaRPr lang="pt-BR"/>
          </a:p>
        </p:txBody>
      </p:sp>
      <p:sp>
        <p:nvSpPr>
          <p:cNvPr id="12" name="Freeform 12"/>
          <p:cNvSpPr/>
          <p:nvPr/>
        </p:nvSpPr>
        <p:spPr>
          <a:xfrm>
            <a:off x="11290508" y="1665042"/>
            <a:ext cx="6409801" cy="3231212"/>
          </a:xfrm>
          <a:custGeom>
            <a:avLst/>
            <a:gdLst/>
            <a:ahLst/>
            <a:cxnLst/>
            <a:rect l="l" t="t" r="r" b="b"/>
            <a:pathLst>
              <a:path w="6409801" h="3231212">
                <a:moveTo>
                  <a:pt x="0" y="0"/>
                </a:moveTo>
                <a:lnTo>
                  <a:pt x="6409802" y="0"/>
                </a:lnTo>
                <a:lnTo>
                  <a:pt x="6409802" y="3231213"/>
                </a:lnTo>
                <a:lnTo>
                  <a:pt x="0" y="3231213"/>
                </a:lnTo>
                <a:lnTo>
                  <a:pt x="0" y="0"/>
                </a:lnTo>
                <a:close/>
              </a:path>
            </a:pathLst>
          </a:custGeom>
          <a:blipFill>
            <a:blip r:embed="rId15"/>
            <a:stretch>
              <a:fillRect t="-1163" r="-5090" b="-7306"/>
            </a:stretch>
          </a:blipFill>
        </p:spPr>
        <p:txBody>
          <a:bodyPr/>
          <a:lstStyle/>
          <a:p>
            <a:endParaRPr lang="pt-BR"/>
          </a:p>
        </p:txBody>
      </p:sp>
      <p:sp>
        <p:nvSpPr>
          <p:cNvPr id="13" name="TextBox 13"/>
          <p:cNvSpPr txBox="1"/>
          <p:nvPr/>
        </p:nvSpPr>
        <p:spPr>
          <a:xfrm>
            <a:off x="5382999" y="431718"/>
            <a:ext cx="5821526" cy="596982"/>
          </a:xfrm>
          <a:prstGeom prst="rect">
            <a:avLst/>
          </a:prstGeom>
        </p:spPr>
        <p:txBody>
          <a:bodyPr lIns="0" tIns="0" rIns="0" bIns="0" rtlCol="0" anchor="t">
            <a:spAutoFit/>
          </a:bodyPr>
          <a:lstStyle/>
          <a:p>
            <a:pPr algn="ctr">
              <a:lnSpc>
                <a:spcPts val="4895"/>
              </a:lnSpc>
              <a:spcBef>
                <a:spcPct val="0"/>
              </a:spcBef>
            </a:pPr>
            <a:r>
              <a:rPr lang="en-US" sz="3496">
                <a:solidFill>
                  <a:srgbClr val="000000"/>
                </a:solidFill>
                <a:latin typeface="Anonymous Pro Bold"/>
              </a:rPr>
              <a:t>Ecrã Inicial: Web</a:t>
            </a:r>
          </a:p>
        </p:txBody>
      </p:sp>
      <p:sp>
        <p:nvSpPr>
          <p:cNvPr id="14" name="TextBox 14"/>
          <p:cNvSpPr txBox="1"/>
          <p:nvPr/>
        </p:nvSpPr>
        <p:spPr>
          <a:xfrm>
            <a:off x="2008154" y="1108160"/>
            <a:ext cx="2096988"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Procurar:</a:t>
            </a:r>
          </a:p>
        </p:txBody>
      </p:sp>
      <p:sp>
        <p:nvSpPr>
          <p:cNvPr id="15" name="TextBox 15"/>
          <p:cNvSpPr txBox="1"/>
          <p:nvPr/>
        </p:nvSpPr>
        <p:spPr>
          <a:xfrm>
            <a:off x="7905527" y="1468643"/>
            <a:ext cx="2270075"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Novidades:</a:t>
            </a:r>
          </a:p>
        </p:txBody>
      </p:sp>
      <p:sp>
        <p:nvSpPr>
          <p:cNvPr id="16" name="TextBox 16"/>
          <p:cNvSpPr txBox="1"/>
          <p:nvPr/>
        </p:nvSpPr>
        <p:spPr>
          <a:xfrm>
            <a:off x="13543106" y="1108160"/>
            <a:ext cx="1404640"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Loja:</a:t>
            </a:r>
          </a:p>
        </p:txBody>
      </p:sp>
      <p:sp>
        <p:nvSpPr>
          <p:cNvPr id="17" name="TextBox 17"/>
          <p:cNvSpPr txBox="1"/>
          <p:nvPr/>
        </p:nvSpPr>
        <p:spPr>
          <a:xfrm>
            <a:off x="4105142" y="5132446"/>
            <a:ext cx="1577727"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Manga:</a:t>
            </a:r>
          </a:p>
        </p:txBody>
      </p:sp>
      <p:sp>
        <p:nvSpPr>
          <p:cNvPr id="18" name="TextBox 18"/>
          <p:cNvSpPr txBox="1"/>
          <p:nvPr/>
        </p:nvSpPr>
        <p:spPr>
          <a:xfrm>
            <a:off x="10415662" y="5132446"/>
            <a:ext cx="1577727" cy="422356"/>
          </a:xfrm>
          <a:prstGeom prst="rect">
            <a:avLst/>
          </a:prstGeom>
        </p:spPr>
        <p:txBody>
          <a:bodyPr lIns="0" tIns="0" rIns="0" bIns="0" rtlCol="0" anchor="t">
            <a:spAutoFit/>
          </a:bodyPr>
          <a:lstStyle/>
          <a:p>
            <a:pPr marL="539061" lvl="1" indent="-269531" algn="ctr">
              <a:lnSpc>
                <a:spcPts val="3495"/>
              </a:lnSpc>
              <a:buFont typeface="Arial"/>
              <a:buChar char="•"/>
            </a:pPr>
            <a:r>
              <a:rPr lang="en-US" sz="2496">
                <a:solidFill>
                  <a:srgbClr val="000000"/>
                </a:solidFill>
                <a:latin typeface="Anonymous Pro Bold"/>
              </a:rPr>
              <a:t>Jogos: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4770</Words>
  <Application>Microsoft Office PowerPoint</Application>
  <PresentationFormat>Personalizar</PresentationFormat>
  <Paragraphs>269</Paragraphs>
  <Slides>38</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38</vt:i4>
      </vt:variant>
    </vt:vector>
  </HeadingPairs>
  <TitlesOfParts>
    <vt:vector size="44" baseType="lpstr">
      <vt:lpstr>Anonymous Pro</vt:lpstr>
      <vt:lpstr>Anonymous Pro Bold</vt:lpstr>
      <vt:lpstr>Calibri</vt:lpstr>
      <vt:lpstr>Arial</vt:lpstr>
      <vt:lpstr>Anonymous Pro Bold Italics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Web x Mobile</dc:title>
  <cp:lastModifiedBy>Amanda Sato</cp:lastModifiedBy>
  <cp:revision>16</cp:revision>
  <dcterms:created xsi:type="dcterms:W3CDTF">2006-08-16T00:00:00Z</dcterms:created>
  <dcterms:modified xsi:type="dcterms:W3CDTF">2023-11-14T13:05:41Z</dcterms:modified>
  <dc:identifier>DAFvi2QfUZ8</dc:identifier>
</cp:coreProperties>
</file>